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3.png" ContentType="image/png"/>
  <Override PartName="/ppt/media/image2.png" ContentType="image/png"/>
  <Override PartName="/ppt/media/image4.jpeg" ContentType="image/jpeg"/>
  <Override PartName="/ppt/media/image5.png" ContentType="image/pn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14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nl-NL" sz="4400" spc="-1" strike="noStrike"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  <p:sp>
        <p:nvSpPr>
          <p:cNvPr id="29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71f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431640" y="1164600"/>
            <a:ext cx="8279640" cy="3583440"/>
            <a:chOff x="431640" y="1164600"/>
            <a:chExt cx="8279640" cy="3583440"/>
          </a:xfrm>
        </p:grpSpPr>
        <p:sp>
          <p:nvSpPr>
            <p:cNvPr id="1" name="CustomShape 2"/>
            <p:cNvSpPr/>
            <p:nvPr/>
          </p:nvSpPr>
          <p:spPr>
            <a:xfrm>
              <a:off x="431640" y="1164600"/>
              <a:ext cx="827964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2225">
              <a:solidFill>
                <a:schemeClr val="dk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431640" y="4747680"/>
              <a:ext cx="827964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dk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" name="Group 4"/>
          <p:cNvGrpSpPr/>
          <p:nvPr/>
        </p:nvGrpSpPr>
        <p:grpSpPr>
          <a:xfrm>
            <a:off x="-2689200" y="3284280"/>
            <a:ext cx="2628000" cy="1848600"/>
            <a:chOff x="-2689200" y="3284280"/>
            <a:chExt cx="2628000" cy="1848600"/>
          </a:xfrm>
        </p:grpSpPr>
        <p:sp>
          <p:nvSpPr>
            <p:cNvPr id="4" name="CustomShape 5"/>
            <p:cNvSpPr/>
            <p:nvPr/>
          </p:nvSpPr>
          <p:spPr>
            <a:xfrm>
              <a:off x="-2689200" y="3284280"/>
              <a:ext cx="2628000" cy="184860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" name="Group 6"/>
            <p:cNvGrpSpPr/>
            <p:nvPr/>
          </p:nvGrpSpPr>
          <p:grpSpPr>
            <a:xfrm>
              <a:off x="-2557800" y="4230360"/>
              <a:ext cx="673920" cy="316080"/>
              <a:chOff x="-2557800" y="4230360"/>
              <a:chExt cx="673920" cy="316080"/>
            </a:xfrm>
          </p:grpSpPr>
          <p:sp>
            <p:nvSpPr>
              <p:cNvPr id="6" name="CustomShape 7"/>
              <p:cNvSpPr/>
              <p:nvPr/>
            </p:nvSpPr>
            <p:spPr>
              <a:xfrm>
                <a:off x="-2557800" y="4230360"/>
                <a:ext cx="67392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Eenzaamheid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7" name="CustomShape 8"/>
              <p:cNvSpPr/>
              <p:nvPr/>
            </p:nvSpPr>
            <p:spPr>
              <a:xfrm>
                <a:off x="-2556000" y="4367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8" name="CustomShape 9"/>
              <p:cNvSpPr/>
              <p:nvPr/>
            </p:nvSpPr>
            <p:spPr>
              <a:xfrm>
                <a:off x="-2312280" y="436716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9" name="CustomShape 10"/>
            <p:cNvSpPr/>
            <p:nvPr/>
          </p:nvSpPr>
          <p:spPr>
            <a:xfrm>
              <a:off x="-2557800" y="37324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Aangepaste kleuren (= Humanitas kleuren)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0" name="CustomShape 11"/>
            <p:cNvSpPr/>
            <p:nvPr/>
          </p:nvSpPr>
          <p:spPr>
            <a:xfrm>
              <a:off x="-2557800" y="3876480"/>
              <a:ext cx="179280" cy="179280"/>
            </a:xfrm>
            <a:prstGeom prst="rect">
              <a:avLst/>
            </a:prstGeom>
            <a:solidFill>
              <a:srgbClr val="3796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1" name="CustomShape 12"/>
            <p:cNvSpPr/>
            <p:nvPr/>
          </p:nvSpPr>
          <p:spPr>
            <a:xfrm>
              <a:off x="-2314080" y="3876480"/>
              <a:ext cx="179280" cy="179280"/>
            </a:xfrm>
            <a:prstGeom prst="rect">
              <a:avLst/>
            </a:prstGeom>
            <a:solidFill>
              <a:srgbClr val="c4b1a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7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2" name="CustomShape 13"/>
            <p:cNvSpPr/>
            <p:nvPr/>
          </p:nvSpPr>
          <p:spPr>
            <a:xfrm>
              <a:off x="-2070720" y="3876480"/>
              <a:ext cx="179280" cy="179280"/>
            </a:xfrm>
            <a:prstGeom prst="rect">
              <a:avLst/>
            </a:prstGeom>
            <a:solidFill>
              <a:srgbClr val="b3bf4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3" name="CustomShape 14"/>
            <p:cNvSpPr/>
            <p:nvPr/>
          </p:nvSpPr>
          <p:spPr>
            <a:xfrm>
              <a:off x="-1827000" y="3876480"/>
              <a:ext cx="179280" cy="179280"/>
            </a:xfrm>
            <a:prstGeom prst="rect">
              <a:avLst/>
            </a:prstGeom>
            <a:solidFill>
              <a:srgbClr val="567c9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4" name="CustomShape 15"/>
            <p:cNvSpPr/>
            <p:nvPr/>
          </p:nvSpPr>
          <p:spPr>
            <a:xfrm>
              <a:off x="-1583280" y="3876480"/>
              <a:ext cx="179280" cy="179280"/>
            </a:xfrm>
            <a:prstGeom prst="rect">
              <a:avLst/>
            </a:prstGeom>
            <a:solidFill>
              <a:srgbClr val="36574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12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5" name="CustomShape 16"/>
            <p:cNvSpPr/>
            <p:nvPr/>
          </p:nvSpPr>
          <p:spPr>
            <a:xfrm>
              <a:off x="-1339920" y="3876480"/>
              <a:ext cx="179280" cy="179280"/>
            </a:xfrm>
            <a:prstGeom prst="rect">
              <a:avLst/>
            </a:prstGeom>
            <a:solidFill>
              <a:srgbClr val="ffc8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14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" name="CustomShape 17"/>
            <p:cNvSpPr/>
            <p:nvPr/>
          </p:nvSpPr>
          <p:spPr>
            <a:xfrm>
              <a:off x="-1094400" y="3876480"/>
              <a:ext cx="179280" cy="179280"/>
            </a:xfrm>
            <a:prstGeom prst="rect">
              <a:avLst/>
            </a:prstGeom>
            <a:solidFill>
              <a:srgbClr val="f5517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7" name="CustomShape 18"/>
            <p:cNvSpPr/>
            <p:nvPr/>
          </p:nvSpPr>
          <p:spPr>
            <a:xfrm>
              <a:off x="-852480" y="3876480"/>
              <a:ext cx="179280" cy="179280"/>
            </a:xfrm>
            <a:prstGeom prst="rect">
              <a:avLst/>
            </a:prstGeom>
            <a:solidFill>
              <a:srgbClr val="d2a51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8" name="CustomShape 19"/>
            <p:cNvSpPr/>
            <p:nvPr/>
          </p:nvSpPr>
          <p:spPr>
            <a:xfrm>
              <a:off x="-612000" y="3876480"/>
              <a:ext cx="179280" cy="179280"/>
            </a:xfrm>
            <a:prstGeom prst="rect">
              <a:avLst/>
            </a:prstGeom>
            <a:solidFill>
              <a:srgbClr val="9bc3b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" name="CustomShape 20"/>
            <p:cNvSpPr/>
            <p:nvPr/>
          </p:nvSpPr>
          <p:spPr>
            <a:xfrm>
              <a:off x="-365400" y="3876480"/>
              <a:ext cx="179280" cy="179280"/>
            </a:xfrm>
            <a:prstGeom prst="rect">
              <a:avLst/>
            </a:prstGeom>
            <a:solidFill>
              <a:srgbClr val="f6a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21</a:t>
              </a:r>
              <a:endParaRPr b="0" lang="nl-NL" sz="700" spc="-1" strike="noStrike">
                <a:latin typeface="Arial"/>
              </a:endParaRPr>
            </a:p>
          </p:txBody>
        </p:sp>
        <p:grpSp>
          <p:nvGrpSpPr>
            <p:cNvPr id="20" name="Group 21"/>
            <p:cNvGrpSpPr/>
            <p:nvPr/>
          </p:nvGrpSpPr>
          <p:grpSpPr>
            <a:xfrm>
              <a:off x="-933480" y="4230360"/>
              <a:ext cx="486360" cy="317160"/>
              <a:chOff x="-933480" y="4230360"/>
              <a:chExt cx="486360" cy="317160"/>
            </a:xfrm>
          </p:grpSpPr>
          <p:sp>
            <p:nvSpPr>
              <p:cNvPr id="21" name="CustomShape 22"/>
              <p:cNvSpPr/>
              <p:nvPr/>
            </p:nvSpPr>
            <p:spPr>
              <a:xfrm>
                <a:off x="-933480" y="4230360"/>
                <a:ext cx="48636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Opvoeden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2" name="CustomShape 23"/>
              <p:cNvSpPr/>
              <p:nvPr/>
            </p:nvSpPr>
            <p:spPr>
              <a:xfrm>
                <a:off x="-933480" y="4368240"/>
                <a:ext cx="179280" cy="179280"/>
              </a:xfrm>
              <a:prstGeom prst="rect">
                <a:avLst/>
              </a:prstGeom>
              <a:solidFill>
                <a:srgbClr val="6aacc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3" name="CustomShape 24"/>
              <p:cNvSpPr/>
              <p:nvPr/>
            </p:nvSpPr>
            <p:spPr>
              <a:xfrm>
                <a:off x="-690120" y="436824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4" name="Group 25"/>
            <p:cNvGrpSpPr/>
            <p:nvPr/>
          </p:nvGrpSpPr>
          <p:grpSpPr>
            <a:xfrm>
              <a:off x="-1743840" y="4230360"/>
              <a:ext cx="424800" cy="317160"/>
              <a:chOff x="-1743840" y="4230360"/>
              <a:chExt cx="424800" cy="317160"/>
            </a:xfrm>
          </p:grpSpPr>
          <p:sp>
            <p:nvSpPr>
              <p:cNvPr id="25" name="CustomShape 26"/>
              <p:cNvSpPr/>
              <p:nvPr/>
            </p:nvSpPr>
            <p:spPr>
              <a:xfrm>
                <a:off x="-1743840" y="4230360"/>
                <a:ext cx="42480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Verlies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6" name="CustomShape 27"/>
              <p:cNvSpPr/>
              <p:nvPr/>
            </p:nvSpPr>
            <p:spPr>
              <a:xfrm>
                <a:off x="-1742040" y="436824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7" name="CustomShape 28"/>
              <p:cNvSpPr/>
              <p:nvPr/>
            </p:nvSpPr>
            <p:spPr>
              <a:xfrm>
                <a:off x="-1498320" y="4368240"/>
                <a:ext cx="179280" cy="179280"/>
              </a:xfrm>
              <a:prstGeom prst="rect">
                <a:avLst/>
              </a:prstGeom>
              <a:solidFill>
                <a:srgbClr val="59413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13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8" name="Group 29"/>
            <p:cNvGrpSpPr/>
            <p:nvPr/>
          </p:nvGrpSpPr>
          <p:grpSpPr>
            <a:xfrm>
              <a:off x="-929880" y="4652280"/>
              <a:ext cx="793440" cy="317160"/>
              <a:chOff x="-929880" y="4652280"/>
              <a:chExt cx="793440" cy="317160"/>
            </a:xfrm>
          </p:grpSpPr>
          <p:sp>
            <p:nvSpPr>
              <p:cNvPr id="29" name="CustomShape 30"/>
              <p:cNvSpPr/>
              <p:nvPr/>
            </p:nvSpPr>
            <p:spPr>
              <a:xfrm>
                <a:off x="-929880" y="4652280"/>
                <a:ext cx="79344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Thuisadministratie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0" name="CustomShape 31"/>
              <p:cNvSpPr/>
              <p:nvPr/>
            </p:nvSpPr>
            <p:spPr>
              <a:xfrm>
                <a:off x="-929880" y="4790160"/>
                <a:ext cx="179280" cy="179280"/>
              </a:xfrm>
              <a:prstGeom prst="rect">
                <a:avLst/>
              </a:prstGeom>
              <a:solidFill>
                <a:srgbClr val="d71f28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3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1" name="CustomShape 32"/>
              <p:cNvSpPr/>
              <p:nvPr/>
            </p:nvSpPr>
            <p:spPr>
              <a:xfrm>
                <a:off x="-68616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32" name="Group 33"/>
            <p:cNvGrpSpPr/>
            <p:nvPr/>
          </p:nvGrpSpPr>
          <p:grpSpPr>
            <a:xfrm>
              <a:off x="-2557800" y="4652280"/>
              <a:ext cx="611280" cy="317160"/>
              <a:chOff x="-2557800" y="4652280"/>
              <a:chExt cx="611280" cy="317160"/>
            </a:xfrm>
          </p:grpSpPr>
          <p:sp>
            <p:nvSpPr>
              <p:cNvPr id="33" name="CustomShape 34"/>
              <p:cNvSpPr/>
              <p:nvPr/>
            </p:nvSpPr>
            <p:spPr>
              <a:xfrm>
                <a:off x="-2557800" y="4652280"/>
                <a:ext cx="6112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Opgroeien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4" name="CustomShape 35"/>
              <p:cNvSpPr/>
              <p:nvPr/>
            </p:nvSpPr>
            <p:spPr>
              <a:xfrm>
                <a:off x="-255780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5" name="CustomShape 36"/>
              <p:cNvSpPr/>
              <p:nvPr/>
            </p:nvSpPr>
            <p:spPr>
              <a:xfrm>
                <a:off x="-2314080" y="4790160"/>
                <a:ext cx="179280" cy="179280"/>
              </a:xfrm>
              <a:prstGeom prst="rect">
                <a:avLst/>
              </a:prstGeom>
              <a:solidFill>
                <a:srgbClr val="952d2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16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36" name="Group 37"/>
            <p:cNvGrpSpPr/>
            <p:nvPr/>
          </p:nvGrpSpPr>
          <p:grpSpPr>
            <a:xfrm>
              <a:off x="-1743840" y="4652280"/>
              <a:ext cx="483480" cy="317160"/>
              <a:chOff x="-1743840" y="4652280"/>
              <a:chExt cx="483480" cy="317160"/>
            </a:xfrm>
          </p:grpSpPr>
          <p:sp>
            <p:nvSpPr>
              <p:cNvPr id="37" name="CustomShape 38"/>
              <p:cNvSpPr/>
              <p:nvPr/>
            </p:nvSpPr>
            <p:spPr>
              <a:xfrm>
                <a:off x="-1743840" y="4652280"/>
                <a:ext cx="4834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Detentie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8" name="CustomShape 39"/>
              <p:cNvSpPr/>
              <p:nvPr/>
            </p:nvSpPr>
            <p:spPr>
              <a:xfrm>
                <a:off x="-1743840" y="4790160"/>
                <a:ext cx="179280" cy="179280"/>
              </a:xfrm>
              <a:prstGeom prst="rect">
                <a:avLst/>
              </a:prstGeom>
              <a:solidFill>
                <a:srgbClr val="85a84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6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39" name="CustomShape 40"/>
              <p:cNvSpPr/>
              <p:nvPr/>
            </p:nvSpPr>
            <p:spPr>
              <a:xfrm>
                <a:off x="-1500120" y="4790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40" name="CustomShape 41"/>
            <p:cNvSpPr/>
            <p:nvPr/>
          </p:nvSpPr>
          <p:spPr>
            <a:xfrm>
              <a:off x="-2557800" y="338436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Humanitas kleuren</a:t>
              </a:r>
              <a:endParaRPr b="0" lang="nl-NL" sz="1200" spc="-1" strike="noStrike">
                <a:latin typeface="Arial"/>
              </a:endParaRPr>
            </a:p>
          </p:txBody>
        </p:sp>
      </p:grpSp>
      <p:grpSp>
        <p:nvGrpSpPr>
          <p:cNvPr id="41" name="Group 42"/>
          <p:cNvGrpSpPr/>
          <p:nvPr/>
        </p:nvGrpSpPr>
        <p:grpSpPr>
          <a:xfrm>
            <a:off x="-2689200" y="0"/>
            <a:ext cx="2628000" cy="3148920"/>
            <a:chOff x="-2689200" y="0"/>
            <a:chExt cx="2628000" cy="3148920"/>
          </a:xfrm>
        </p:grpSpPr>
        <p:sp>
          <p:nvSpPr>
            <p:cNvPr id="42" name="CustomShape 43"/>
            <p:cNvSpPr/>
            <p:nvPr/>
          </p:nvSpPr>
          <p:spPr>
            <a:xfrm>
              <a:off x="-2689200" y="0"/>
              <a:ext cx="2628000" cy="314892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" name="CustomShape 44"/>
            <p:cNvSpPr/>
            <p:nvPr/>
          </p:nvSpPr>
          <p:spPr>
            <a:xfrm>
              <a:off x="-2557800" y="138780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Grafieken en diagrammen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4" name="CustomShape 45"/>
            <p:cNvSpPr/>
            <p:nvPr/>
          </p:nvSpPr>
          <p:spPr>
            <a:xfrm>
              <a:off x="-2557800" y="207792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Foto´s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5" name="CustomShape 46"/>
            <p:cNvSpPr/>
            <p:nvPr/>
          </p:nvSpPr>
          <p:spPr>
            <a:xfrm>
              <a:off x="-2557800" y="1493640"/>
              <a:ext cx="2338200" cy="437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dia uit Hfdst. 6 van de voorbeelddia’s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rechtermuisknop en kies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Gegevens bewerken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Wijzig de data, en sluit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Excel Werkblad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PowerPoint tekent de grafiek met nieuwe data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6" name="CustomShape 47"/>
            <p:cNvSpPr/>
            <p:nvPr/>
          </p:nvSpPr>
          <p:spPr>
            <a:xfrm>
              <a:off x="-2557800" y="2197800"/>
              <a:ext cx="2421360" cy="82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nieuwe dia waarop je een afbeelding kunt plaatsen.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op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Afbeeldingsicoon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en selecteer je eigen afbeelding van je computer. Klik vervolgens op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Invoegen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Je kunt de uitsnede wijzigen door de foto te selecteren en gebruik te maken van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Bijsnijden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in het tabblad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Opmaak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Overige tips m.b.t. foto’s - zie PP-handleiding op de Kennisbank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7" name="CustomShape 48"/>
            <p:cNvSpPr/>
            <p:nvPr/>
          </p:nvSpPr>
          <p:spPr>
            <a:xfrm>
              <a:off x="-2557800" y="595080"/>
              <a:ext cx="2388600" cy="78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voor een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Nieuwe dia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met een tekstvlak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Type je tekst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Wil je opsommingstekens,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gebruik dan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Lijstniveau verhogen/Lijstniveau verlagen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(knop 1 of 2, zie deze afb.)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8" name="CustomShape 49"/>
            <p:cNvSpPr/>
            <p:nvPr/>
          </p:nvSpPr>
          <p:spPr>
            <a:xfrm>
              <a:off x="-2557800" y="4726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Tekst opmaak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49" name="CustomShape 50"/>
            <p:cNvSpPr/>
            <p:nvPr/>
          </p:nvSpPr>
          <p:spPr>
            <a:xfrm>
              <a:off x="-2557800" y="10440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Tips voor gebruikers</a:t>
              </a:r>
              <a:endParaRPr b="0" lang="nl-NL" sz="1200" spc="-1" strike="noStrike">
                <a:latin typeface="Arial"/>
              </a:endParaRPr>
            </a:p>
          </p:txBody>
        </p:sp>
        <p:pic>
          <p:nvPicPr>
            <p:cNvPr id="50" name="Google Shape;64;p1" descr=""/>
            <p:cNvPicPr/>
            <p:nvPr/>
          </p:nvPicPr>
          <p:blipFill>
            <a:blip r:embed="rId2"/>
            <a:stretch/>
          </p:blipFill>
          <p:spPr>
            <a:xfrm>
              <a:off x="-1259640" y="380520"/>
              <a:ext cx="1090800" cy="600840"/>
            </a:xfrm>
            <a:prstGeom prst="rect">
              <a:avLst/>
            </a:prstGeom>
            <a:ln w="9525">
              <a:solidFill>
                <a:srgbClr val="a5a5a5"/>
              </a:solidFill>
              <a:miter/>
            </a:ln>
          </p:spPr>
        </p:pic>
      </p:grpSp>
      <p:pic>
        <p:nvPicPr>
          <p:cNvPr id="51" name="Google Shape;65;p1" descr=""/>
          <p:cNvPicPr/>
          <p:nvPr/>
        </p:nvPicPr>
        <p:blipFill>
          <a:blip r:embed="rId3"/>
          <a:stretch/>
        </p:blipFill>
        <p:spPr>
          <a:xfrm>
            <a:off x="7691760" y="104400"/>
            <a:ext cx="1224360" cy="969480"/>
          </a:xfrm>
          <a:prstGeom prst="rect">
            <a:avLst/>
          </a:prstGeom>
          <a:ln w="0">
            <a:noFill/>
          </a:ln>
        </p:spPr>
      </p:pic>
      <p:pic>
        <p:nvPicPr>
          <p:cNvPr id="52" name="Picture 82" descr=""/>
          <p:cNvPicPr/>
          <p:nvPr/>
        </p:nvPicPr>
        <p:blipFill>
          <a:blip r:embed="rId4"/>
          <a:stretch/>
        </p:blipFill>
        <p:spPr>
          <a:xfrm>
            <a:off x="3912840" y="1302120"/>
            <a:ext cx="5230440" cy="3840480"/>
          </a:xfrm>
          <a:prstGeom prst="rect">
            <a:avLst/>
          </a:prstGeom>
          <a:ln w="0">
            <a:noFill/>
          </a:ln>
        </p:spPr>
      </p:pic>
      <p:sp>
        <p:nvSpPr>
          <p:cNvPr id="53" name="Line 51"/>
          <p:cNvSpPr/>
          <p:nvPr/>
        </p:nvSpPr>
        <p:spPr>
          <a:xfrm>
            <a:off x="431640" y="4747680"/>
            <a:ext cx="828036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4" name="Group 52"/>
          <p:cNvGrpSpPr/>
          <p:nvPr/>
        </p:nvGrpSpPr>
        <p:grpSpPr>
          <a:xfrm>
            <a:off x="6406920" y="421560"/>
            <a:ext cx="2304000" cy="880920"/>
            <a:chOff x="6406920" y="421560"/>
            <a:chExt cx="2304000" cy="880920"/>
          </a:xfrm>
        </p:grpSpPr>
        <p:sp>
          <p:nvSpPr>
            <p:cNvPr id="55" name="CustomShape 53"/>
            <p:cNvSpPr/>
            <p:nvPr/>
          </p:nvSpPr>
          <p:spPr>
            <a:xfrm>
              <a:off x="6408000" y="421560"/>
              <a:ext cx="2302920" cy="88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" name="CustomShape 54"/>
            <p:cNvSpPr/>
            <p:nvPr/>
          </p:nvSpPr>
          <p:spPr>
            <a:xfrm>
              <a:off x="6406920" y="421560"/>
              <a:ext cx="2303640" cy="879840"/>
            </a:xfrm>
            <a:custGeom>
              <a:avLst/>
              <a:gdLst/>
              <a:ahLst/>
              <a:rect l="l" t="t" r="r" b="b"/>
              <a:pathLst>
                <a:path w="3199" h="1220">
                  <a:moveTo>
                    <a:pt x="210" y="0"/>
                  </a:moveTo>
                  <a:cubicBezTo>
                    <a:pt x="210" y="0"/>
                    <a:pt x="0" y="0"/>
                    <a:pt x="0" y="210"/>
                  </a:cubicBezTo>
                  <a:cubicBezTo>
                    <a:pt x="0" y="905"/>
                    <a:pt x="0" y="905"/>
                    <a:pt x="0" y="905"/>
                  </a:cubicBezTo>
                  <a:cubicBezTo>
                    <a:pt x="0" y="905"/>
                    <a:pt x="132" y="905"/>
                    <a:pt x="342" y="905"/>
                  </a:cubicBezTo>
                  <a:cubicBezTo>
                    <a:pt x="2451" y="906"/>
                    <a:pt x="2451" y="906"/>
                    <a:pt x="2451" y="906"/>
                  </a:cubicBezTo>
                  <a:cubicBezTo>
                    <a:pt x="2451" y="906"/>
                    <a:pt x="2470" y="905"/>
                    <a:pt x="2501" y="914"/>
                  </a:cubicBezTo>
                  <a:cubicBezTo>
                    <a:pt x="2508" y="916"/>
                    <a:pt x="2523" y="921"/>
                    <a:pt x="2538" y="929"/>
                  </a:cubicBezTo>
                  <a:cubicBezTo>
                    <a:pt x="2564" y="944"/>
                    <a:pt x="2574" y="954"/>
                    <a:pt x="2597" y="981"/>
                  </a:cubicBezTo>
                  <a:cubicBezTo>
                    <a:pt x="2639" y="1032"/>
                    <a:pt x="2640" y="1115"/>
                    <a:pt x="2640" y="1115"/>
                  </a:cubicBezTo>
                  <a:cubicBezTo>
                    <a:pt x="2640" y="1220"/>
                    <a:pt x="2640" y="1220"/>
                    <a:pt x="2640" y="1220"/>
                  </a:cubicBezTo>
                  <a:cubicBezTo>
                    <a:pt x="2989" y="1220"/>
                    <a:pt x="2989" y="1220"/>
                    <a:pt x="2989" y="1220"/>
                  </a:cubicBezTo>
                  <a:cubicBezTo>
                    <a:pt x="2989" y="1220"/>
                    <a:pt x="3199" y="1220"/>
                    <a:pt x="3199" y="1010"/>
                  </a:cubicBezTo>
                  <a:cubicBezTo>
                    <a:pt x="3199" y="210"/>
                    <a:pt x="3199" y="210"/>
                    <a:pt x="3199" y="210"/>
                  </a:cubicBezTo>
                  <a:cubicBezTo>
                    <a:pt x="3199" y="210"/>
                    <a:pt x="3199" y="0"/>
                    <a:pt x="2989" y="0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" name="CustomShape 55"/>
            <p:cNvSpPr/>
            <p:nvPr/>
          </p:nvSpPr>
          <p:spPr>
            <a:xfrm>
              <a:off x="6623280" y="595440"/>
              <a:ext cx="199080" cy="290880"/>
            </a:xfrm>
            <a:custGeom>
              <a:avLst/>
              <a:gdLst/>
              <a:ahLst/>
              <a:rect l="l" t="t" r="r" b="b"/>
              <a:pathLst>
                <a:path w="278" h="404">
                  <a:moveTo>
                    <a:pt x="0" y="4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1" y="2"/>
                    <a:pt x="71" y="0"/>
                    <a:pt x="107" y="2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43"/>
                    <a:pt x="106" y="166"/>
                    <a:pt x="102" y="181"/>
                  </a:cubicBezTo>
                  <a:cubicBezTo>
                    <a:pt x="103" y="181"/>
                    <a:pt x="103" y="181"/>
                    <a:pt x="103" y="181"/>
                  </a:cubicBezTo>
                  <a:cubicBezTo>
                    <a:pt x="119" y="147"/>
                    <a:pt x="151" y="124"/>
                    <a:pt x="196" y="124"/>
                  </a:cubicBezTo>
                  <a:cubicBezTo>
                    <a:pt x="258" y="124"/>
                    <a:pt x="278" y="164"/>
                    <a:pt x="278" y="212"/>
                  </a:cubicBezTo>
                  <a:cubicBezTo>
                    <a:pt x="278" y="404"/>
                    <a:pt x="278" y="404"/>
                    <a:pt x="278" y="404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9" y="227"/>
                    <a:pt x="219" y="227"/>
                    <a:pt x="219" y="227"/>
                  </a:cubicBezTo>
                  <a:cubicBezTo>
                    <a:pt x="219" y="193"/>
                    <a:pt x="210" y="173"/>
                    <a:pt x="178" y="173"/>
                  </a:cubicBezTo>
                  <a:cubicBezTo>
                    <a:pt x="137" y="173"/>
                    <a:pt x="107" y="217"/>
                    <a:pt x="107" y="272"/>
                  </a:cubicBezTo>
                  <a:cubicBezTo>
                    <a:pt x="107" y="404"/>
                    <a:pt x="107" y="404"/>
                    <a:pt x="107" y="404"/>
                  </a:cubicBezTo>
                  <a:cubicBezTo>
                    <a:pt x="48" y="404"/>
                    <a:pt x="48" y="404"/>
                    <a:pt x="48" y="40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34" y="45"/>
                    <a:pt x="16" y="43"/>
                    <a:pt x="0" y="42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CustomShape 56"/>
            <p:cNvSpPr/>
            <p:nvPr/>
          </p:nvSpPr>
          <p:spPr>
            <a:xfrm>
              <a:off x="6851520" y="687960"/>
              <a:ext cx="234360" cy="201960"/>
            </a:xfrm>
            <a:custGeom>
              <a:avLst/>
              <a:gdLst/>
              <a:ahLst/>
              <a:rect l="l" t="t" r="r" b="b"/>
              <a:pathLst>
                <a:path w="326" h="281">
                  <a:moveTo>
                    <a:pt x="222" y="276"/>
                  </a:moveTo>
                  <a:cubicBezTo>
                    <a:pt x="222" y="261"/>
                    <a:pt x="223" y="239"/>
                    <a:pt x="226" y="222"/>
                  </a:cubicBezTo>
                  <a:cubicBezTo>
                    <a:pt x="225" y="222"/>
                    <a:pt x="225" y="222"/>
                    <a:pt x="225" y="222"/>
                  </a:cubicBezTo>
                  <a:cubicBezTo>
                    <a:pt x="209" y="257"/>
                    <a:pt x="176" y="281"/>
                    <a:pt x="130" y="281"/>
                  </a:cubicBezTo>
                  <a:cubicBezTo>
                    <a:pt x="68" y="281"/>
                    <a:pt x="48" y="242"/>
                    <a:pt x="48" y="194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35" y="45"/>
                    <a:pt x="16" y="43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3" y="2"/>
                    <a:pt x="73" y="0"/>
                    <a:pt x="107" y="2"/>
                  </a:cubicBezTo>
                  <a:cubicBezTo>
                    <a:pt x="107" y="178"/>
                    <a:pt x="107" y="178"/>
                    <a:pt x="107" y="178"/>
                  </a:cubicBezTo>
                  <a:cubicBezTo>
                    <a:pt x="107" y="212"/>
                    <a:pt x="116" y="232"/>
                    <a:pt x="148" y="232"/>
                  </a:cubicBezTo>
                  <a:cubicBezTo>
                    <a:pt x="188" y="232"/>
                    <a:pt x="219" y="189"/>
                    <a:pt x="219" y="134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8" y="230"/>
                    <a:pt x="278" y="230"/>
                    <a:pt x="278" y="230"/>
                  </a:cubicBezTo>
                  <a:cubicBezTo>
                    <a:pt x="291" y="232"/>
                    <a:pt x="310" y="234"/>
                    <a:pt x="326" y="235"/>
                  </a:cubicBezTo>
                  <a:cubicBezTo>
                    <a:pt x="326" y="272"/>
                    <a:pt x="326" y="272"/>
                    <a:pt x="326" y="272"/>
                  </a:cubicBezTo>
                  <a:cubicBezTo>
                    <a:pt x="295" y="275"/>
                    <a:pt x="255" y="277"/>
                    <a:pt x="222" y="27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CustomShape 57"/>
            <p:cNvSpPr/>
            <p:nvPr/>
          </p:nvSpPr>
          <p:spPr>
            <a:xfrm>
              <a:off x="7090200" y="685080"/>
              <a:ext cx="318600" cy="201240"/>
            </a:xfrm>
            <a:custGeom>
              <a:avLst/>
              <a:gdLst/>
              <a:ahLst/>
              <a:rect l="l" t="t" r="r" b="b"/>
              <a:pathLst>
                <a:path w="443" h="280">
                  <a:moveTo>
                    <a:pt x="384" y="280"/>
                  </a:moveTo>
                  <a:cubicBezTo>
                    <a:pt x="384" y="105"/>
                    <a:pt x="384" y="105"/>
                    <a:pt x="384" y="105"/>
                  </a:cubicBezTo>
                  <a:cubicBezTo>
                    <a:pt x="384" y="71"/>
                    <a:pt x="376" y="49"/>
                    <a:pt x="345" y="49"/>
                  </a:cubicBezTo>
                  <a:cubicBezTo>
                    <a:pt x="310" y="49"/>
                    <a:pt x="274" y="89"/>
                    <a:pt x="274" y="149"/>
                  </a:cubicBezTo>
                  <a:cubicBezTo>
                    <a:pt x="274" y="280"/>
                    <a:pt x="274" y="280"/>
                    <a:pt x="274" y="280"/>
                  </a:cubicBezTo>
                  <a:cubicBezTo>
                    <a:pt x="216" y="280"/>
                    <a:pt x="216" y="280"/>
                    <a:pt x="216" y="280"/>
                  </a:cubicBezTo>
                  <a:cubicBezTo>
                    <a:pt x="216" y="105"/>
                    <a:pt x="216" y="105"/>
                    <a:pt x="216" y="105"/>
                  </a:cubicBezTo>
                  <a:cubicBezTo>
                    <a:pt x="216" y="74"/>
                    <a:pt x="210" y="49"/>
                    <a:pt x="177" y="49"/>
                  </a:cubicBezTo>
                  <a:cubicBezTo>
                    <a:pt x="139" y="49"/>
                    <a:pt x="106" y="91"/>
                    <a:pt x="106" y="149"/>
                  </a:cubicBezTo>
                  <a:cubicBezTo>
                    <a:pt x="106" y="280"/>
                    <a:pt x="106" y="280"/>
                    <a:pt x="106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35" y="49"/>
                    <a:pt x="16" y="47"/>
                    <a:pt x="0" y="4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1" y="6"/>
                    <a:pt x="71" y="4"/>
                    <a:pt x="104" y="6"/>
                  </a:cubicBezTo>
                  <a:cubicBezTo>
                    <a:pt x="104" y="20"/>
                    <a:pt x="103" y="43"/>
                    <a:pt x="100" y="59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17" y="24"/>
                    <a:pt x="152" y="0"/>
                    <a:pt x="194" y="0"/>
                  </a:cubicBezTo>
                  <a:cubicBezTo>
                    <a:pt x="247" y="0"/>
                    <a:pt x="265" y="35"/>
                    <a:pt x="269" y="59"/>
                  </a:cubicBezTo>
                  <a:cubicBezTo>
                    <a:pt x="282" y="33"/>
                    <a:pt x="311" y="0"/>
                    <a:pt x="361" y="0"/>
                  </a:cubicBezTo>
                  <a:cubicBezTo>
                    <a:pt x="414" y="0"/>
                    <a:pt x="443" y="28"/>
                    <a:pt x="443" y="91"/>
                  </a:cubicBezTo>
                  <a:cubicBezTo>
                    <a:pt x="443" y="280"/>
                    <a:pt x="443" y="280"/>
                    <a:pt x="443" y="280"/>
                  </a:cubicBezTo>
                  <a:lnTo>
                    <a:pt x="384" y="28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CustomShape 58"/>
            <p:cNvSpPr/>
            <p:nvPr/>
          </p:nvSpPr>
          <p:spPr>
            <a:xfrm>
              <a:off x="7447320" y="685080"/>
              <a:ext cx="192960" cy="204840"/>
            </a:xfrm>
            <a:custGeom>
              <a:avLst/>
              <a:gdLst/>
              <a:ahLst/>
              <a:rect l="l" t="t" r="r" b="b"/>
              <a:pathLst>
                <a:path w="269" h="285">
                  <a:moveTo>
                    <a:pt x="166" y="280"/>
                  </a:moveTo>
                  <a:cubicBezTo>
                    <a:pt x="166" y="262"/>
                    <a:pt x="166" y="244"/>
                    <a:pt x="168" y="229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55" y="261"/>
                    <a:pt x="120" y="285"/>
                    <a:pt x="77" y="285"/>
                  </a:cubicBezTo>
                  <a:cubicBezTo>
                    <a:pt x="30" y="285"/>
                    <a:pt x="0" y="259"/>
                    <a:pt x="0" y="215"/>
                  </a:cubicBezTo>
                  <a:cubicBezTo>
                    <a:pt x="0" y="152"/>
                    <a:pt x="63" y="116"/>
                    <a:pt x="162" y="116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64"/>
                    <a:pt x="147" y="47"/>
                    <a:pt x="104" y="47"/>
                  </a:cubicBezTo>
                  <a:cubicBezTo>
                    <a:pt x="79" y="47"/>
                    <a:pt x="46" y="54"/>
                    <a:pt x="23" y="6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44" y="8"/>
                    <a:pt x="79" y="0"/>
                    <a:pt x="114" y="0"/>
                  </a:cubicBezTo>
                  <a:cubicBezTo>
                    <a:pt x="198" y="0"/>
                    <a:pt x="221" y="37"/>
                    <a:pt x="221" y="93"/>
                  </a:cubicBezTo>
                  <a:cubicBezTo>
                    <a:pt x="221" y="234"/>
                    <a:pt x="221" y="234"/>
                    <a:pt x="221" y="234"/>
                  </a:cubicBezTo>
                  <a:cubicBezTo>
                    <a:pt x="234" y="236"/>
                    <a:pt x="253" y="238"/>
                    <a:pt x="269" y="239"/>
                  </a:cubicBezTo>
                  <a:cubicBezTo>
                    <a:pt x="269" y="276"/>
                    <a:pt x="269" y="276"/>
                    <a:pt x="269" y="276"/>
                  </a:cubicBezTo>
                  <a:cubicBezTo>
                    <a:pt x="238" y="279"/>
                    <a:pt x="198" y="281"/>
                    <a:pt x="166" y="280"/>
                  </a:cubicBezTo>
                  <a:close/>
                  <a:moveTo>
                    <a:pt x="162" y="156"/>
                  </a:moveTo>
                  <a:cubicBezTo>
                    <a:pt x="76" y="156"/>
                    <a:pt x="57" y="182"/>
                    <a:pt x="57" y="205"/>
                  </a:cubicBezTo>
                  <a:cubicBezTo>
                    <a:pt x="57" y="226"/>
                    <a:pt x="71" y="239"/>
                    <a:pt x="95" y="239"/>
                  </a:cubicBezTo>
                  <a:cubicBezTo>
                    <a:pt x="135" y="239"/>
                    <a:pt x="162" y="200"/>
                    <a:pt x="162" y="161"/>
                  </a:cubicBezTo>
                  <a:lnTo>
                    <a:pt x="162" y="156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CustomShape 59"/>
            <p:cNvSpPr/>
            <p:nvPr/>
          </p:nvSpPr>
          <p:spPr>
            <a:xfrm>
              <a:off x="7645320" y="685080"/>
              <a:ext cx="198720" cy="201240"/>
            </a:xfrm>
            <a:custGeom>
              <a:avLst/>
              <a:gdLst/>
              <a:ahLst/>
              <a:rect l="l" t="t" r="r" b="b"/>
              <a:pathLst>
                <a:path w="277" h="280">
                  <a:moveTo>
                    <a:pt x="99" y="59"/>
                  </a:moveTo>
                  <a:cubicBezTo>
                    <a:pt x="100" y="60"/>
                    <a:pt x="100" y="60"/>
                    <a:pt x="100" y="60"/>
                  </a:cubicBezTo>
                  <a:cubicBezTo>
                    <a:pt x="116" y="25"/>
                    <a:pt x="149" y="0"/>
                    <a:pt x="195" y="0"/>
                  </a:cubicBezTo>
                  <a:cubicBezTo>
                    <a:pt x="257" y="0"/>
                    <a:pt x="277" y="40"/>
                    <a:pt x="277" y="88"/>
                  </a:cubicBezTo>
                  <a:cubicBezTo>
                    <a:pt x="277" y="280"/>
                    <a:pt x="277" y="280"/>
                    <a:pt x="277" y="280"/>
                  </a:cubicBezTo>
                  <a:cubicBezTo>
                    <a:pt x="219" y="280"/>
                    <a:pt x="219" y="280"/>
                    <a:pt x="219" y="280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69"/>
                    <a:pt x="209" y="49"/>
                    <a:pt x="178" y="49"/>
                  </a:cubicBezTo>
                  <a:cubicBezTo>
                    <a:pt x="137" y="49"/>
                    <a:pt x="106" y="93"/>
                    <a:pt x="106" y="147"/>
                  </a:cubicBezTo>
                  <a:cubicBezTo>
                    <a:pt x="106" y="280"/>
                    <a:pt x="106" y="280"/>
                    <a:pt x="106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34" y="49"/>
                    <a:pt x="16" y="47"/>
                    <a:pt x="0" y="4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0" y="6"/>
                    <a:pt x="70" y="4"/>
                    <a:pt x="104" y="6"/>
                  </a:cubicBezTo>
                  <a:cubicBezTo>
                    <a:pt x="104" y="20"/>
                    <a:pt x="102" y="44"/>
                    <a:pt x="99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CustomShape 60"/>
            <p:cNvSpPr/>
            <p:nvPr/>
          </p:nvSpPr>
          <p:spPr>
            <a:xfrm>
              <a:off x="7874280" y="606240"/>
              <a:ext cx="82080" cy="280080"/>
            </a:xfrm>
            <a:custGeom>
              <a:avLst/>
              <a:gdLst/>
              <a:ahLst/>
              <a:rect l="l" t="t" r="r" b="b"/>
              <a:pathLst>
                <a:path w="115" h="389">
                  <a:moveTo>
                    <a:pt x="106" y="389"/>
                  </a:moveTo>
                  <a:cubicBezTo>
                    <a:pt x="48" y="389"/>
                    <a:pt x="48" y="389"/>
                    <a:pt x="48" y="389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35" y="158"/>
                    <a:pt x="16" y="156"/>
                    <a:pt x="0" y="155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31" y="115"/>
                    <a:pt x="70" y="113"/>
                    <a:pt x="106" y="115"/>
                  </a:cubicBezTo>
                  <a:lnTo>
                    <a:pt x="106" y="389"/>
                  </a:lnTo>
                  <a:close/>
                  <a:moveTo>
                    <a:pt x="77" y="74"/>
                  </a:moveTo>
                  <a:cubicBezTo>
                    <a:pt x="57" y="74"/>
                    <a:pt x="40" y="58"/>
                    <a:pt x="40" y="37"/>
                  </a:cubicBezTo>
                  <a:cubicBezTo>
                    <a:pt x="40" y="17"/>
                    <a:pt x="57" y="0"/>
                    <a:pt x="77" y="0"/>
                  </a:cubicBezTo>
                  <a:cubicBezTo>
                    <a:pt x="98" y="0"/>
                    <a:pt x="115" y="16"/>
                    <a:pt x="115" y="37"/>
                  </a:cubicBezTo>
                  <a:cubicBezTo>
                    <a:pt x="115" y="58"/>
                    <a:pt x="98" y="74"/>
                    <a:pt x="77" y="7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CustomShape 61"/>
            <p:cNvSpPr/>
            <p:nvPr/>
          </p:nvSpPr>
          <p:spPr>
            <a:xfrm>
              <a:off x="7980480" y="615240"/>
              <a:ext cx="130320" cy="274680"/>
            </a:xfrm>
            <a:custGeom>
              <a:avLst/>
              <a:gdLst/>
              <a:ahLst/>
              <a:rect l="l" t="t" r="r" b="b"/>
              <a:pathLst>
                <a:path w="182" h="382">
                  <a:moveTo>
                    <a:pt x="128" y="382"/>
                  </a:moveTo>
                  <a:cubicBezTo>
                    <a:pt x="69" y="382"/>
                    <a:pt x="52" y="359"/>
                    <a:pt x="52" y="298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103"/>
                    <a:pt x="110" y="103"/>
                    <a:pt x="110" y="103"/>
                  </a:cubicBezTo>
                  <a:cubicBezTo>
                    <a:pt x="182" y="103"/>
                    <a:pt x="182" y="103"/>
                    <a:pt x="182" y="103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1" y="280"/>
                    <a:pt x="111" y="280"/>
                    <a:pt x="111" y="280"/>
                  </a:cubicBezTo>
                  <a:cubicBezTo>
                    <a:pt x="111" y="320"/>
                    <a:pt x="119" y="332"/>
                    <a:pt x="147" y="332"/>
                  </a:cubicBezTo>
                  <a:cubicBezTo>
                    <a:pt x="159" y="332"/>
                    <a:pt x="172" y="330"/>
                    <a:pt x="182" y="327"/>
                  </a:cubicBezTo>
                  <a:cubicBezTo>
                    <a:pt x="182" y="376"/>
                    <a:pt x="182" y="376"/>
                    <a:pt x="182" y="376"/>
                  </a:cubicBezTo>
                  <a:cubicBezTo>
                    <a:pt x="166" y="379"/>
                    <a:pt x="146" y="382"/>
                    <a:pt x="128" y="382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CustomShape 62"/>
            <p:cNvSpPr/>
            <p:nvPr/>
          </p:nvSpPr>
          <p:spPr>
            <a:xfrm>
              <a:off x="8136000" y="685080"/>
              <a:ext cx="192600" cy="204840"/>
            </a:xfrm>
            <a:custGeom>
              <a:avLst/>
              <a:gdLst/>
              <a:ahLst/>
              <a:rect l="l" t="t" r="r" b="b"/>
              <a:pathLst>
                <a:path w="268" h="285">
                  <a:moveTo>
                    <a:pt x="165" y="280"/>
                  </a:moveTo>
                  <a:cubicBezTo>
                    <a:pt x="165" y="262"/>
                    <a:pt x="166" y="244"/>
                    <a:pt x="168" y="229"/>
                  </a:cubicBezTo>
                  <a:cubicBezTo>
                    <a:pt x="167" y="228"/>
                    <a:pt x="167" y="228"/>
                    <a:pt x="167" y="228"/>
                  </a:cubicBezTo>
                  <a:cubicBezTo>
                    <a:pt x="154" y="261"/>
                    <a:pt x="120" y="285"/>
                    <a:pt x="77" y="285"/>
                  </a:cubicBezTo>
                  <a:cubicBezTo>
                    <a:pt x="30" y="285"/>
                    <a:pt x="0" y="259"/>
                    <a:pt x="0" y="215"/>
                  </a:cubicBezTo>
                  <a:cubicBezTo>
                    <a:pt x="0" y="152"/>
                    <a:pt x="63" y="116"/>
                    <a:pt x="161" y="116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64"/>
                    <a:pt x="147" y="47"/>
                    <a:pt x="104" y="47"/>
                  </a:cubicBezTo>
                  <a:cubicBezTo>
                    <a:pt x="79" y="47"/>
                    <a:pt x="46" y="54"/>
                    <a:pt x="23" y="6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44" y="8"/>
                    <a:pt x="78" y="0"/>
                    <a:pt x="113" y="0"/>
                  </a:cubicBezTo>
                  <a:cubicBezTo>
                    <a:pt x="197" y="0"/>
                    <a:pt x="220" y="37"/>
                    <a:pt x="220" y="93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34" y="236"/>
                    <a:pt x="252" y="238"/>
                    <a:pt x="268" y="239"/>
                  </a:cubicBezTo>
                  <a:cubicBezTo>
                    <a:pt x="268" y="276"/>
                    <a:pt x="268" y="276"/>
                    <a:pt x="268" y="276"/>
                  </a:cubicBezTo>
                  <a:cubicBezTo>
                    <a:pt x="237" y="279"/>
                    <a:pt x="197" y="281"/>
                    <a:pt x="165" y="280"/>
                  </a:cubicBezTo>
                  <a:close/>
                  <a:moveTo>
                    <a:pt x="161" y="156"/>
                  </a:moveTo>
                  <a:cubicBezTo>
                    <a:pt x="75" y="156"/>
                    <a:pt x="57" y="182"/>
                    <a:pt x="57" y="205"/>
                  </a:cubicBezTo>
                  <a:cubicBezTo>
                    <a:pt x="57" y="226"/>
                    <a:pt x="71" y="239"/>
                    <a:pt x="94" y="239"/>
                  </a:cubicBezTo>
                  <a:cubicBezTo>
                    <a:pt x="134" y="239"/>
                    <a:pt x="161" y="200"/>
                    <a:pt x="161" y="161"/>
                  </a:cubicBezTo>
                  <a:lnTo>
                    <a:pt x="161" y="156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CustomShape 63"/>
            <p:cNvSpPr/>
            <p:nvPr/>
          </p:nvSpPr>
          <p:spPr>
            <a:xfrm>
              <a:off x="8345520" y="685080"/>
              <a:ext cx="130320" cy="204840"/>
            </a:xfrm>
            <a:custGeom>
              <a:avLst/>
              <a:gdLst/>
              <a:ahLst/>
              <a:rect l="l" t="t" r="r" b="b"/>
              <a:pathLst>
                <a:path w="182" h="285">
                  <a:moveTo>
                    <a:pt x="63" y="285"/>
                  </a:moveTo>
                  <a:cubicBezTo>
                    <a:pt x="42" y="285"/>
                    <a:pt x="22" y="283"/>
                    <a:pt x="5" y="280"/>
                  </a:cubicBezTo>
                  <a:cubicBezTo>
                    <a:pt x="6" y="230"/>
                    <a:pt x="6" y="230"/>
                    <a:pt x="6" y="230"/>
                  </a:cubicBezTo>
                  <a:cubicBezTo>
                    <a:pt x="23" y="235"/>
                    <a:pt x="45" y="238"/>
                    <a:pt x="66" y="238"/>
                  </a:cubicBezTo>
                  <a:cubicBezTo>
                    <a:pt x="98" y="238"/>
                    <a:pt x="120" y="225"/>
                    <a:pt x="120" y="202"/>
                  </a:cubicBezTo>
                  <a:cubicBezTo>
                    <a:pt x="120" y="147"/>
                    <a:pt x="0" y="180"/>
                    <a:pt x="0" y="85"/>
                  </a:cubicBezTo>
                  <a:cubicBezTo>
                    <a:pt x="0" y="38"/>
                    <a:pt x="38" y="0"/>
                    <a:pt x="113" y="0"/>
                  </a:cubicBezTo>
                  <a:cubicBezTo>
                    <a:pt x="129" y="0"/>
                    <a:pt x="147" y="3"/>
                    <a:pt x="164" y="5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46" y="48"/>
                    <a:pt x="126" y="46"/>
                    <a:pt x="109" y="46"/>
                  </a:cubicBezTo>
                  <a:cubicBezTo>
                    <a:pt x="76" y="46"/>
                    <a:pt x="60" y="59"/>
                    <a:pt x="60" y="80"/>
                  </a:cubicBezTo>
                  <a:cubicBezTo>
                    <a:pt x="60" y="133"/>
                    <a:pt x="182" y="106"/>
                    <a:pt x="182" y="197"/>
                  </a:cubicBezTo>
                  <a:cubicBezTo>
                    <a:pt x="182" y="248"/>
                    <a:pt x="136" y="285"/>
                    <a:pt x="63" y="28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6" name="Group 64"/>
          <p:cNvGrpSpPr/>
          <p:nvPr/>
        </p:nvGrpSpPr>
        <p:grpSpPr>
          <a:xfrm>
            <a:off x="-2689200" y="3284280"/>
            <a:ext cx="2628000" cy="1848600"/>
            <a:chOff x="-2689200" y="3284280"/>
            <a:chExt cx="2628000" cy="1848600"/>
          </a:xfrm>
        </p:grpSpPr>
        <p:sp>
          <p:nvSpPr>
            <p:cNvPr id="67" name="CustomShape 65"/>
            <p:cNvSpPr/>
            <p:nvPr/>
          </p:nvSpPr>
          <p:spPr>
            <a:xfrm>
              <a:off x="-2689200" y="3284280"/>
              <a:ext cx="2628000" cy="1848600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8" name="Group 66"/>
            <p:cNvGrpSpPr/>
            <p:nvPr/>
          </p:nvGrpSpPr>
          <p:grpSpPr>
            <a:xfrm>
              <a:off x="-2557800" y="4230360"/>
              <a:ext cx="673920" cy="316080"/>
              <a:chOff x="-2557800" y="4230360"/>
              <a:chExt cx="673920" cy="316080"/>
            </a:xfrm>
          </p:grpSpPr>
          <p:sp>
            <p:nvSpPr>
              <p:cNvPr id="69" name="CustomShape 67"/>
              <p:cNvSpPr/>
              <p:nvPr/>
            </p:nvSpPr>
            <p:spPr>
              <a:xfrm>
                <a:off x="-2557800" y="4230360"/>
                <a:ext cx="67392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Eenzaamheid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70" name="CustomShape 68"/>
              <p:cNvSpPr/>
              <p:nvPr/>
            </p:nvSpPr>
            <p:spPr>
              <a:xfrm>
                <a:off x="-2556000" y="4367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71" name="CustomShape 69"/>
              <p:cNvSpPr/>
              <p:nvPr/>
            </p:nvSpPr>
            <p:spPr>
              <a:xfrm>
                <a:off x="-2312280" y="436716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72" name="CustomShape 70"/>
            <p:cNvSpPr/>
            <p:nvPr/>
          </p:nvSpPr>
          <p:spPr>
            <a:xfrm>
              <a:off x="-2557800" y="37324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spcBef>
                  <a:spcPts val="139"/>
                </a:spcBef>
                <a:spcAft>
                  <a:spcPts val="139"/>
                </a:spcAft>
              </a:pPr>
              <a:r>
                <a:rPr b="1" lang="en-GB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Aangepaste kleuren (= Humanitas kleuren)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3" name="CustomShape 71"/>
            <p:cNvSpPr/>
            <p:nvPr/>
          </p:nvSpPr>
          <p:spPr>
            <a:xfrm>
              <a:off x="-2557800" y="3876480"/>
              <a:ext cx="179280" cy="179280"/>
            </a:xfrm>
            <a:prstGeom prst="rect">
              <a:avLst/>
            </a:prstGeom>
            <a:solidFill>
              <a:srgbClr val="3796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4" name="CustomShape 72"/>
            <p:cNvSpPr/>
            <p:nvPr/>
          </p:nvSpPr>
          <p:spPr>
            <a:xfrm>
              <a:off x="-2314080" y="3876480"/>
              <a:ext cx="179280" cy="179280"/>
            </a:xfrm>
            <a:prstGeom prst="rect">
              <a:avLst/>
            </a:prstGeom>
            <a:solidFill>
              <a:srgbClr val="c4b1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7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5" name="CustomShape 73"/>
            <p:cNvSpPr/>
            <p:nvPr/>
          </p:nvSpPr>
          <p:spPr>
            <a:xfrm>
              <a:off x="-2070720" y="3876480"/>
              <a:ext cx="179280" cy="179280"/>
            </a:xfrm>
            <a:prstGeom prst="rect">
              <a:avLst/>
            </a:prstGeom>
            <a:solidFill>
              <a:srgbClr val="b3bf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6" name="CustomShape 74"/>
            <p:cNvSpPr/>
            <p:nvPr/>
          </p:nvSpPr>
          <p:spPr>
            <a:xfrm>
              <a:off x="-1827000" y="3876480"/>
              <a:ext cx="179280" cy="179280"/>
            </a:xfrm>
            <a:prstGeom prst="rect">
              <a:avLst/>
            </a:prstGeom>
            <a:solidFill>
              <a:srgbClr val="567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7" name="CustomShape 75"/>
            <p:cNvSpPr/>
            <p:nvPr/>
          </p:nvSpPr>
          <p:spPr>
            <a:xfrm>
              <a:off x="-1583280" y="3876480"/>
              <a:ext cx="179280" cy="179280"/>
            </a:xfrm>
            <a:prstGeom prst="rect">
              <a:avLst/>
            </a:prstGeom>
            <a:solidFill>
              <a:srgbClr val="3657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12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8" name="CustomShape 76"/>
            <p:cNvSpPr/>
            <p:nvPr/>
          </p:nvSpPr>
          <p:spPr>
            <a:xfrm>
              <a:off x="-1339920" y="3876480"/>
              <a:ext cx="179280" cy="179280"/>
            </a:xfrm>
            <a:prstGeom prst="rect">
              <a:avLst/>
            </a:prstGeom>
            <a:solidFill>
              <a:srgbClr val="ff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14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79" name="CustomShape 77"/>
            <p:cNvSpPr/>
            <p:nvPr/>
          </p:nvSpPr>
          <p:spPr>
            <a:xfrm>
              <a:off x="-1094400" y="3876480"/>
              <a:ext cx="179280" cy="179280"/>
            </a:xfrm>
            <a:prstGeom prst="rect">
              <a:avLst/>
            </a:prstGeom>
            <a:solidFill>
              <a:srgbClr val="f551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80" name="CustomShape 78"/>
            <p:cNvSpPr/>
            <p:nvPr/>
          </p:nvSpPr>
          <p:spPr>
            <a:xfrm>
              <a:off x="-852480" y="3876480"/>
              <a:ext cx="179280" cy="179280"/>
            </a:xfrm>
            <a:prstGeom prst="rect">
              <a:avLst/>
            </a:prstGeom>
            <a:solidFill>
              <a:srgbClr val="d2a5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81" name="CustomShape 79"/>
            <p:cNvSpPr/>
            <p:nvPr/>
          </p:nvSpPr>
          <p:spPr>
            <a:xfrm>
              <a:off x="-612000" y="3876480"/>
              <a:ext cx="179280" cy="179280"/>
            </a:xfrm>
            <a:prstGeom prst="rect">
              <a:avLst/>
            </a:prstGeom>
            <a:solidFill>
              <a:srgbClr val="9bc3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82" name="CustomShape 80"/>
            <p:cNvSpPr/>
            <p:nvPr/>
          </p:nvSpPr>
          <p:spPr>
            <a:xfrm>
              <a:off x="-365400" y="3876480"/>
              <a:ext cx="179280" cy="179280"/>
            </a:xfrm>
            <a:prstGeom prst="rect">
              <a:avLst/>
            </a:prstGeom>
            <a:solidFill>
              <a:srgbClr val="f6af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21</a:t>
              </a:r>
              <a:endParaRPr b="0" lang="nl-NL" sz="700" spc="-1" strike="noStrike">
                <a:latin typeface="Arial"/>
              </a:endParaRPr>
            </a:p>
          </p:txBody>
        </p:sp>
        <p:grpSp>
          <p:nvGrpSpPr>
            <p:cNvPr id="83" name="Group 81"/>
            <p:cNvGrpSpPr/>
            <p:nvPr/>
          </p:nvGrpSpPr>
          <p:grpSpPr>
            <a:xfrm>
              <a:off x="-933480" y="4230360"/>
              <a:ext cx="486360" cy="317160"/>
              <a:chOff x="-933480" y="4230360"/>
              <a:chExt cx="486360" cy="317160"/>
            </a:xfrm>
          </p:grpSpPr>
          <p:sp>
            <p:nvSpPr>
              <p:cNvPr id="84" name="CustomShape 82"/>
              <p:cNvSpPr/>
              <p:nvPr/>
            </p:nvSpPr>
            <p:spPr>
              <a:xfrm>
                <a:off x="-933480" y="4230360"/>
                <a:ext cx="48636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Opvoeden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85" name="CustomShape 83"/>
              <p:cNvSpPr/>
              <p:nvPr/>
            </p:nvSpPr>
            <p:spPr>
              <a:xfrm>
                <a:off x="-933480" y="4368240"/>
                <a:ext cx="179280" cy="179280"/>
              </a:xfrm>
              <a:prstGeom prst="rect">
                <a:avLst/>
              </a:prstGeom>
              <a:solidFill>
                <a:srgbClr val="6aa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86" name="CustomShape 84"/>
              <p:cNvSpPr/>
              <p:nvPr/>
            </p:nvSpPr>
            <p:spPr>
              <a:xfrm>
                <a:off x="-690120" y="436824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87" name="Group 85"/>
            <p:cNvGrpSpPr/>
            <p:nvPr/>
          </p:nvGrpSpPr>
          <p:grpSpPr>
            <a:xfrm>
              <a:off x="-1743840" y="4230360"/>
              <a:ext cx="424800" cy="317160"/>
              <a:chOff x="-1743840" y="4230360"/>
              <a:chExt cx="424800" cy="317160"/>
            </a:xfrm>
          </p:grpSpPr>
          <p:sp>
            <p:nvSpPr>
              <p:cNvPr id="88" name="CustomShape 86"/>
              <p:cNvSpPr/>
              <p:nvPr/>
            </p:nvSpPr>
            <p:spPr>
              <a:xfrm>
                <a:off x="-1743840" y="4230360"/>
                <a:ext cx="42480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Verlies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89" name="CustomShape 87"/>
              <p:cNvSpPr/>
              <p:nvPr/>
            </p:nvSpPr>
            <p:spPr>
              <a:xfrm>
                <a:off x="-1742040" y="436824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90" name="CustomShape 88"/>
              <p:cNvSpPr/>
              <p:nvPr/>
            </p:nvSpPr>
            <p:spPr>
              <a:xfrm>
                <a:off x="-1498320" y="4368240"/>
                <a:ext cx="179280" cy="179280"/>
              </a:xfrm>
              <a:prstGeom prst="rect">
                <a:avLst/>
              </a:prstGeom>
              <a:solidFill>
                <a:srgbClr val="5941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13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91" name="Group 89"/>
            <p:cNvGrpSpPr/>
            <p:nvPr/>
          </p:nvGrpSpPr>
          <p:grpSpPr>
            <a:xfrm>
              <a:off x="-929880" y="4652280"/>
              <a:ext cx="793440" cy="317160"/>
              <a:chOff x="-929880" y="4652280"/>
              <a:chExt cx="793440" cy="317160"/>
            </a:xfrm>
          </p:grpSpPr>
          <p:sp>
            <p:nvSpPr>
              <p:cNvPr id="92" name="CustomShape 90"/>
              <p:cNvSpPr/>
              <p:nvPr/>
            </p:nvSpPr>
            <p:spPr>
              <a:xfrm>
                <a:off x="-929880" y="4652280"/>
                <a:ext cx="79344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Thuisadministratie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93" name="CustomShape 91"/>
              <p:cNvSpPr/>
              <p:nvPr/>
            </p:nvSpPr>
            <p:spPr>
              <a:xfrm>
                <a:off x="-929880" y="4790160"/>
                <a:ext cx="179280" cy="179280"/>
              </a:xfrm>
              <a:prstGeom prst="rect">
                <a:avLst/>
              </a:prstGeom>
              <a:solidFill>
                <a:srgbClr val="d71f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3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94" name="CustomShape 92"/>
              <p:cNvSpPr/>
              <p:nvPr/>
            </p:nvSpPr>
            <p:spPr>
              <a:xfrm>
                <a:off x="-68616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95" name="Group 93"/>
            <p:cNvGrpSpPr/>
            <p:nvPr/>
          </p:nvGrpSpPr>
          <p:grpSpPr>
            <a:xfrm>
              <a:off x="-2557800" y="4652280"/>
              <a:ext cx="611280" cy="317160"/>
              <a:chOff x="-2557800" y="4652280"/>
              <a:chExt cx="611280" cy="317160"/>
            </a:xfrm>
          </p:grpSpPr>
          <p:sp>
            <p:nvSpPr>
              <p:cNvPr id="96" name="CustomShape 94"/>
              <p:cNvSpPr/>
              <p:nvPr/>
            </p:nvSpPr>
            <p:spPr>
              <a:xfrm>
                <a:off x="-2557800" y="4652280"/>
                <a:ext cx="6112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Opgroeien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97" name="CustomShape 95"/>
              <p:cNvSpPr/>
              <p:nvPr/>
            </p:nvSpPr>
            <p:spPr>
              <a:xfrm>
                <a:off x="-255780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98" name="CustomShape 96"/>
              <p:cNvSpPr/>
              <p:nvPr/>
            </p:nvSpPr>
            <p:spPr>
              <a:xfrm>
                <a:off x="-2314080" y="4790160"/>
                <a:ext cx="179280" cy="179280"/>
              </a:xfrm>
              <a:prstGeom prst="rect">
                <a:avLst/>
              </a:prstGeom>
              <a:solidFill>
                <a:srgbClr val="952d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16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99" name="Group 97"/>
            <p:cNvGrpSpPr/>
            <p:nvPr/>
          </p:nvGrpSpPr>
          <p:grpSpPr>
            <a:xfrm>
              <a:off x="-1743840" y="4652280"/>
              <a:ext cx="483480" cy="317160"/>
              <a:chOff x="-1743840" y="4652280"/>
              <a:chExt cx="483480" cy="317160"/>
            </a:xfrm>
          </p:grpSpPr>
          <p:sp>
            <p:nvSpPr>
              <p:cNvPr id="100" name="CustomShape 98"/>
              <p:cNvSpPr/>
              <p:nvPr/>
            </p:nvSpPr>
            <p:spPr>
              <a:xfrm>
                <a:off x="-1743840" y="4652280"/>
                <a:ext cx="4834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spcBef>
                    <a:spcPts val="139"/>
                  </a:spcBef>
                  <a:spcAft>
                    <a:spcPts val="139"/>
                  </a:spcAft>
                </a:pPr>
                <a:r>
                  <a:rPr b="1" lang="en-GB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Detentie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01" name="CustomShape 99"/>
              <p:cNvSpPr/>
              <p:nvPr/>
            </p:nvSpPr>
            <p:spPr>
              <a:xfrm>
                <a:off x="-1743840" y="4790160"/>
                <a:ext cx="179280" cy="179280"/>
              </a:xfrm>
              <a:prstGeom prst="rect">
                <a:avLst/>
              </a:prstGeom>
              <a:solidFill>
                <a:srgbClr val="85a8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6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02" name="CustomShape 100"/>
              <p:cNvSpPr/>
              <p:nvPr/>
            </p:nvSpPr>
            <p:spPr>
              <a:xfrm>
                <a:off x="-1500120" y="4790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103" name="CustomShape 101"/>
            <p:cNvSpPr/>
            <p:nvPr/>
          </p:nvSpPr>
          <p:spPr>
            <a:xfrm>
              <a:off x="-2557800" y="338436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spcBef>
                  <a:spcPts val="241"/>
                </a:spcBef>
                <a:spcAft>
                  <a:spcPts val="241"/>
                </a:spcAft>
              </a:pPr>
              <a:r>
                <a:rPr b="1" lang="en-GB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Humanitas kleuren</a:t>
              </a:r>
              <a:endParaRPr b="0" lang="nl-NL" sz="1200" spc="-1" strike="noStrike">
                <a:latin typeface="Arial"/>
              </a:endParaRPr>
            </a:p>
          </p:txBody>
        </p:sp>
      </p:grpSp>
      <p:grpSp>
        <p:nvGrpSpPr>
          <p:cNvPr id="104" name="Group 102"/>
          <p:cNvGrpSpPr/>
          <p:nvPr/>
        </p:nvGrpSpPr>
        <p:grpSpPr>
          <a:xfrm>
            <a:off x="-2682000" y="0"/>
            <a:ext cx="2628000" cy="2306880"/>
            <a:chOff x="-2682000" y="0"/>
            <a:chExt cx="2628000" cy="2306880"/>
          </a:xfrm>
        </p:grpSpPr>
        <p:sp>
          <p:nvSpPr>
            <p:cNvPr id="105" name="CustomShape 103"/>
            <p:cNvSpPr/>
            <p:nvPr/>
          </p:nvSpPr>
          <p:spPr>
            <a:xfrm>
              <a:off x="-2682000" y="0"/>
              <a:ext cx="2628000" cy="2306880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CustomShape 104"/>
            <p:cNvSpPr/>
            <p:nvPr/>
          </p:nvSpPr>
          <p:spPr>
            <a:xfrm>
              <a:off x="-2557800" y="595080"/>
              <a:ext cx="2421360" cy="657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Rechtermuisklik op de dia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in het dialoogvenster voor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Achtergrond opmaken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daarna voor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Opvulling / invoegen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uit en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voor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Bestand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Ga naar de map met afbeeldingen op je pc, selecteer er een en klik op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Invoegen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 De afbeelding wordt nu geplaatst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07" name="CustomShape 105"/>
            <p:cNvSpPr/>
            <p:nvPr/>
          </p:nvSpPr>
          <p:spPr>
            <a:xfrm>
              <a:off x="-2557800" y="4726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spcBef>
                  <a:spcPts val="139"/>
                </a:spcBef>
                <a:spcAft>
                  <a:spcPts val="139"/>
                </a:spcAf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Afbeelding wisselen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(Titel-dia of Hoofdstuk-dia)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08" name="CustomShape 106"/>
            <p:cNvSpPr/>
            <p:nvPr/>
          </p:nvSpPr>
          <p:spPr>
            <a:xfrm>
              <a:off x="-2557800" y="10440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spcBef>
                  <a:spcPts val="241"/>
                </a:spcBef>
                <a:spcAft>
                  <a:spcPts val="241"/>
                </a:spcAft>
              </a:pPr>
              <a:r>
                <a:rPr b="1" lang="en-GB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Tips voor gebruikers</a:t>
              </a:r>
              <a:endParaRPr b="0" lang="nl-NL" sz="1200" spc="-1" strike="noStrike">
                <a:latin typeface="Arial"/>
              </a:endParaRPr>
            </a:p>
          </p:txBody>
        </p:sp>
        <p:sp>
          <p:nvSpPr>
            <p:cNvPr id="109" name="CustomShape 107"/>
            <p:cNvSpPr/>
            <p:nvPr/>
          </p:nvSpPr>
          <p:spPr>
            <a:xfrm>
              <a:off x="-2557800" y="1504800"/>
              <a:ext cx="2496600" cy="725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Rechtermuisklik op de dia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in het dialoogvenster voor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Achtergrond opmaken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Selecteer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Opvulling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, en vink aan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Opvulling effen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op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Kleur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-icoon (emmertje) en kies een kleur uit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Aangepaste kleuren (= Humanitas kleuren).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Bij een mouse-over verschijnt kleurinformatie.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10" name="CustomShape 108"/>
            <p:cNvSpPr/>
            <p:nvPr/>
          </p:nvSpPr>
          <p:spPr>
            <a:xfrm>
              <a:off x="-2557800" y="136404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spcBef>
                  <a:spcPts val="139"/>
                </a:spcBef>
                <a:spcAft>
                  <a:spcPts val="139"/>
                </a:spcAf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Achtergrondkleur aanpassen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(Titel-dia of Hoofdstuk-dia)</a:t>
              </a:r>
              <a:endParaRPr b="0" lang="nl-NL" sz="700" spc="-1" strike="noStrike">
                <a:latin typeface="Arial"/>
              </a:endParaRPr>
            </a:p>
          </p:txBody>
        </p:sp>
      </p:grpSp>
      <p:sp>
        <p:nvSpPr>
          <p:cNvPr id="111" name="PlaceHolder 109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nl-NL" sz="4400" spc="-1" strike="noStrike">
                <a:latin typeface="Arial"/>
              </a:rPr>
              <a:t>Klik om de opmaak van de titeltekst te bewerken</a:t>
            </a:r>
            <a:endParaRPr b="0" lang="nl-NL" sz="4400" spc="-1" strike="noStrike">
              <a:latin typeface="Arial"/>
            </a:endParaRPr>
          </a:p>
        </p:txBody>
      </p:sp>
      <p:sp>
        <p:nvSpPr>
          <p:cNvPr id="112" name="PlaceHolder 110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3200" spc="-1" strike="noStrike">
                <a:latin typeface="Arial"/>
              </a:rPr>
              <a:t>Klik om de opmaak van de overzichtstekst te bewerken</a:t>
            </a:r>
            <a:endParaRPr b="0" lang="nl-N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800" spc="-1" strike="noStrike">
                <a:latin typeface="Arial"/>
              </a:rPr>
              <a:t>Tweede overzichtsniveau</a:t>
            </a:r>
            <a:endParaRPr b="0" lang="nl-N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latin typeface="Arial"/>
              </a:rPr>
              <a:t>Derde overzichtsniveau</a:t>
            </a:r>
            <a:endParaRPr b="0" lang="nl-N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000" spc="-1" strike="noStrike">
                <a:latin typeface="Arial"/>
              </a:rPr>
              <a:t>Vierde overzichtsniveau</a:t>
            </a:r>
            <a:endParaRPr b="0" lang="nl-N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Vijfde overzichtsniveau</a:t>
            </a:r>
            <a:endParaRPr b="0" lang="nl-N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Zesde overzichtsniveau</a:t>
            </a:r>
            <a:endParaRPr b="0" lang="nl-N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Zevende overzichtsniveau</a:t>
            </a:r>
            <a:endParaRPr b="0" lang="nl-N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"/>
          <p:cNvGrpSpPr/>
          <p:nvPr/>
        </p:nvGrpSpPr>
        <p:grpSpPr>
          <a:xfrm>
            <a:off x="431640" y="1164600"/>
            <a:ext cx="8279640" cy="3583440"/>
            <a:chOff x="431640" y="1164600"/>
            <a:chExt cx="8279640" cy="3583440"/>
          </a:xfrm>
        </p:grpSpPr>
        <p:sp>
          <p:nvSpPr>
            <p:cNvPr id="150" name="CustomShape 2"/>
            <p:cNvSpPr/>
            <p:nvPr/>
          </p:nvSpPr>
          <p:spPr>
            <a:xfrm>
              <a:off x="431640" y="1164600"/>
              <a:ext cx="827964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2225">
              <a:solidFill>
                <a:schemeClr val="dk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CustomShape 3"/>
            <p:cNvSpPr/>
            <p:nvPr/>
          </p:nvSpPr>
          <p:spPr>
            <a:xfrm>
              <a:off x="431640" y="4747680"/>
              <a:ext cx="827964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dk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2" name="Group 4"/>
          <p:cNvGrpSpPr/>
          <p:nvPr/>
        </p:nvGrpSpPr>
        <p:grpSpPr>
          <a:xfrm>
            <a:off x="-2689200" y="3284280"/>
            <a:ext cx="2628000" cy="1848600"/>
            <a:chOff x="-2689200" y="3284280"/>
            <a:chExt cx="2628000" cy="1848600"/>
          </a:xfrm>
        </p:grpSpPr>
        <p:sp>
          <p:nvSpPr>
            <p:cNvPr id="153" name="CustomShape 5"/>
            <p:cNvSpPr/>
            <p:nvPr/>
          </p:nvSpPr>
          <p:spPr>
            <a:xfrm>
              <a:off x="-2689200" y="3284280"/>
              <a:ext cx="2628000" cy="184860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54" name="Group 6"/>
            <p:cNvGrpSpPr/>
            <p:nvPr/>
          </p:nvGrpSpPr>
          <p:grpSpPr>
            <a:xfrm>
              <a:off x="-2557800" y="4230360"/>
              <a:ext cx="673920" cy="316080"/>
              <a:chOff x="-2557800" y="4230360"/>
              <a:chExt cx="673920" cy="316080"/>
            </a:xfrm>
          </p:grpSpPr>
          <p:sp>
            <p:nvSpPr>
              <p:cNvPr id="155" name="CustomShape 7"/>
              <p:cNvSpPr/>
              <p:nvPr/>
            </p:nvSpPr>
            <p:spPr>
              <a:xfrm>
                <a:off x="-2557800" y="4230360"/>
                <a:ext cx="67392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Eenzaamheid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56" name="CustomShape 8"/>
              <p:cNvSpPr/>
              <p:nvPr/>
            </p:nvSpPr>
            <p:spPr>
              <a:xfrm>
                <a:off x="-2556000" y="4367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57" name="CustomShape 9"/>
              <p:cNvSpPr/>
              <p:nvPr/>
            </p:nvSpPr>
            <p:spPr>
              <a:xfrm>
                <a:off x="-2312280" y="436716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158" name="CustomShape 10"/>
            <p:cNvSpPr/>
            <p:nvPr/>
          </p:nvSpPr>
          <p:spPr>
            <a:xfrm>
              <a:off x="-2557800" y="37324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Aangepaste kleuren (= Humanitas kleuren)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59" name="CustomShape 11"/>
            <p:cNvSpPr/>
            <p:nvPr/>
          </p:nvSpPr>
          <p:spPr>
            <a:xfrm>
              <a:off x="-2557800" y="3876480"/>
              <a:ext cx="179280" cy="179280"/>
            </a:xfrm>
            <a:prstGeom prst="rect">
              <a:avLst/>
            </a:prstGeom>
            <a:solidFill>
              <a:srgbClr val="3796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0" name="CustomShape 12"/>
            <p:cNvSpPr/>
            <p:nvPr/>
          </p:nvSpPr>
          <p:spPr>
            <a:xfrm>
              <a:off x="-2314080" y="3876480"/>
              <a:ext cx="179280" cy="179280"/>
            </a:xfrm>
            <a:prstGeom prst="rect">
              <a:avLst/>
            </a:prstGeom>
            <a:solidFill>
              <a:srgbClr val="c4b1a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7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1" name="CustomShape 13"/>
            <p:cNvSpPr/>
            <p:nvPr/>
          </p:nvSpPr>
          <p:spPr>
            <a:xfrm>
              <a:off x="-2070720" y="3876480"/>
              <a:ext cx="179280" cy="179280"/>
            </a:xfrm>
            <a:prstGeom prst="rect">
              <a:avLst/>
            </a:prstGeom>
            <a:solidFill>
              <a:srgbClr val="b3bf4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2" name="CustomShape 14"/>
            <p:cNvSpPr/>
            <p:nvPr/>
          </p:nvSpPr>
          <p:spPr>
            <a:xfrm>
              <a:off x="-1827000" y="3876480"/>
              <a:ext cx="179280" cy="179280"/>
            </a:xfrm>
            <a:prstGeom prst="rect">
              <a:avLst/>
            </a:prstGeom>
            <a:solidFill>
              <a:srgbClr val="567c9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3" name="CustomShape 15"/>
            <p:cNvSpPr/>
            <p:nvPr/>
          </p:nvSpPr>
          <p:spPr>
            <a:xfrm>
              <a:off x="-1583280" y="3876480"/>
              <a:ext cx="179280" cy="179280"/>
            </a:xfrm>
            <a:prstGeom prst="rect">
              <a:avLst/>
            </a:prstGeom>
            <a:solidFill>
              <a:srgbClr val="36574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12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4" name="CustomShape 16"/>
            <p:cNvSpPr/>
            <p:nvPr/>
          </p:nvSpPr>
          <p:spPr>
            <a:xfrm>
              <a:off x="-1339920" y="3876480"/>
              <a:ext cx="179280" cy="179280"/>
            </a:xfrm>
            <a:prstGeom prst="rect">
              <a:avLst/>
            </a:prstGeom>
            <a:solidFill>
              <a:srgbClr val="ffc8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14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5" name="CustomShape 17"/>
            <p:cNvSpPr/>
            <p:nvPr/>
          </p:nvSpPr>
          <p:spPr>
            <a:xfrm>
              <a:off x="-1094400" y="3876480"/>
              <a:ext cx="179280" cy="179280"/>
            </a:xfrm>
            <a:prstGeom prst="rect">
              <a:avLst/>
            </a:prstGeom>
            <a:solidFill>
              <a:srgbClr val="f5517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6" name="CustomShape 18"/>
            <p:cNvSpPr/>
            <p:nvPr/>
          </p:nvSpPr>
          <p:spPr>
            <a:xfrm>
              <a:off x="-852480" y="3876480"/>
              <a:ext cx="179280" cy="179280"/>
            </a:xfrm>
            <a:prstGeom prst="rect">
              <a:avLst/>
            </a:prstGeom>
            <a:solidFill>
              <a:srgbClr val="d2a51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7" name="CustomShape 19"/>
            <p:cNvSpPr/>
            <p:nvPr/>
          </p:nvSpPr>
          <p:spPr>
            <a:xfrm>
              <a:off x="-612000" y="3876480"/>
              <a:ext cx="179280" cy="179280"/>
            </a:xfrm>
            <a:prstGeom prst="rect">
              <a:avLst/>
            </a:prstGeom>
            <a:solidFill>
              <a:srgbClr val="9bc3b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68" name="CustomShape 20"/>
            <p:cNvSpPr/>
            <p:nvPr/>
          </p:nvSpPr>
          <p:spPr>
            <a:xfrm>
              <a:off x="-365400" y="3876480"/>
              <a:ext cx="179280" cy="179280"/>
            </a:xfrm>
            <a:prstGeom prst="rect">
              <a:avLst/>
            </a:prstGeom>
            <a:solidFill>
              <a:srgbClr val="f6a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21</a:t>
              </a:r>
              <a:endParaRPr b="0" lang="nl-NL" sz="700" spc="-1" strike="noStrike">
                <a:latin typeface="Arial"/>
              </a:endParaRPr>
            </a:p>
          </p:txBody>
        </p:sp>
        <p:grpSp>
          <p:nvGrpSpPr>
            <p:cNvPr id="169" name="Group 21"/>
            <p:cNvGrpSpPr/>
            <p:nvPr/>
          </p:nvGrpSpPr>
          <p:grpSpPr>
            <a:xfrm>
              <a:off x="-933480" y="4230360"/>
              <a:ext cx="486360" cy="317160"/>
              <a:chOff x="-933480" y="4230360"/>
              <a:chExt cx="486360" cy="317160"/>
            </a:xfrm>
          </p:grpSpPr>
          <p:sp>
            <p:nvSpPr>
              <p:cNvPr id="170" name="CustomShape 22"/>
              <p:cNvSpPr/>
              <p:nvPr/>
            </p:nvSpPr>
            <p:spPr>
              <a:xfrm>
                <a:off x="-933480" y="4230360"/>
                <a:ext cx="48636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Opvoeden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71" name="CustomShape 23"/>
              <p:cNvSpPr/>
              <p:nvPr/>
            </p:nvSpPr>
            <p:spPr>
              <a:xfrm>
                <a:off x="-933480" y="4368240"/>
                <a:ext cx="179280" cy="179280"/>
              </a:xfrm>
              <a:prstGeom prst="rect">
                <a:avLst/>
              </a:prstGeom>
              <a:solidFill>
                <a:srgbClr val="6aacc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72" name="CustomShape 24"/>
              <p:cNvSpPr/>
              <p:nvPr/>
            </p:nvSpPr>
            <p:spPr>
              <a:xfrm>
                <a:off x="-690120" y="436824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173" name="Group 25"/>
            <p:cNvGrpSpPr/>
            <p:nvPr/>
          </p:nvGrpSpPr>
          <p:grpSpPr>
            <a:xfrm>
              <a:off x="-1743840" y="4230360"/>
              <a:ext cx="424800" cy="317160"/>
              <a:chOff x="-1743840" y="4230360"/>
              <a:chExt cx="424800" cy="317160"/>
            </a:xfrm>
          </p:grpSpPr>
          <p:sp>
            <p:nvSpPr>
              <p:cNvPr id="174" name="CustomShape 26"/>
              <p:cNvSpPr/>
              <p:nvPr/>
            </p:nvSpPr>
            <p:spPr>
              <a:xfrm>
                <a:off x="-1743840" y="4230360"/>
                <a:ext cx="42480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Verlies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75" name="CustomShape 27"/>
              <p:cNvSpPr/>
              <p:nvPr/>
            </p:nvSpPr>
            <p:spPr>
              <a:xfrm>
                <a:off x="-1742040" y="436824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76" name="CustomShape 28"/>
              <p:cNvSpPr/>
              <p:nvPr/>
            </p:nvSpPr>
            <p:spPr>
              <a:xfrm>
                <a:off x="-1498320" y="4368240"/>
                <a:ext cx="179280" cy="179280"/>
              </a:xfrm>
              <a:prstGeom prst="rect">
                <a:avLst/>
              </a:prstGeom>
              <a:solidFill>
                <a:srgbClr val="59413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13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177" name="Group 29"/>
            <p:cNvGrpSpPr/>
            <p:nvPr/>
          </p:nvGrpSpPr>
          <p:grpSpPr>
            <a:xfrm>
              <a:off x="-929880" y="4652280"/>
              <a:ext cx="793440" cy="317160"/>
              <a:chOff x="-929880" y="4652280"/>
              <a:chExt cx="793440" cy="317160"/>
            </a:xfrm>
          </p:grpSpPr>
          <p:sp>
            <p:nvSpPr>
              <p:cNvPr id="178" name="CustomShape 30"/>
              <p:cNvSpPr/>
              <p:nvPr/>
            </p:nvSpPr>
            <p:spPr>
              <a:xfrm>
                <a:off x="-929880" y="4652280"/>
                <a:ext cx="79344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Thuisadministratie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79" name="CustomShape 31"/>
              <p:cNvSpPr/>
              <p:nvPr/>
            </p:nvSpPr>
            <p:spPr>
              <a:xfrm>
                <a:off x="-929880" y="4790160"/>
                <a:ext cx="179280" cy="179280"/>
              </a:xfrm>
              <a:prstGeom prst="rect">
                <a:avLst/>
              </a:prstGeom>
              <a:solidFill>
                <a:srgbClr val="d71f28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3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80" name="CustomShape 32"/>
              <p:cNvSpPr/>
              <p:nvPr/>
            </p:nvSpPr>
            <p:spPr>
              <a:xfrm>
                <a:off x="-68616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181" name="Group 33"/>
            <p:cNvGrpSpPr/>
            <p:nvPr/>
          </p:nvGrpSpPr>
          <p:grpSpPr>
            <a:xfrm>
              <a:off x="-2557800" y="4652280"/>
              <a:ext cx="611280" cy="317160"/>
              <a:chOff x="-2557800" y="4652280"/>
              <a:chExt cx="611280" cy="317160"/>
            </a:xfrm>
          </p:grpSpPr>
          <p:sp>
            <p:nvSpPr>
              <p:cNvPr id="182" name="CustomShape 34"/>
              <p:cNvSpPr/>
              <p:nvPr/>
            </p:nvSpPr>
            <p:spPr>
              <a:xfrm>
                <a:off x="-2557800" y="4652280"/>
                <a:ext cx="6112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Opgroeien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83" name="CustomShape 35"/>
              <p:cNvSpPr/>
              <p:nvPr/>
            </p:nvSpPr>
            <p:spPr>
              <a:xfrm>
                <a:off x="-255780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84" name="CustomShape 36"/>
              <p:cNvSpPr/>
              <p:nvPr/>
            </p:nvSpPr>
            <p:spPr>
              <a:xfrm>
                <a:off x="-2314080" y="4790160"/>
                <a:ext cx="179280" cy="179280"/>
              </a:xfrm>
              <a:prstGeom prst="rect">
                <a:avLst/>
              </a:prstGeom>
              <a:solidFill>
                <a:srgbClr val="952d2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16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185" name="Group 37"/>
            <p:cNvGrpSpPr/>
            <p:nvPr/>
          </p:nvGrpSpPr>
          <p:grpSpPr>
            <a:xfrm>
              <a:off x="-1743840" y="4652280"/>
              <a:ext cx="483480" cy="317160"/>
              <a:chOff x="-1743840" y="4652280"/>
              <a:chExt cx="483480" cy="317160"/>
            </a:xfrm>
          </p:grpSpPr>
          <p:sp>
            <p:nvSpPr>
              <p:cNvPr id="186" name="CustomShape 38"/>
              <p:cNvSpPr/>
              <p:nvPr/>
            </p:nvSpPr>
            <p:spPr>
              <a:xfrm>
                <a:off x="-1743840" y="4652280"/>
                <a:ext cx="4834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Detentie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87" name="CustomShape 39"/>
              <p:cNvSpPr/>
              <p:nvPr/>
            </p:nvSpPr>
            <p:spPr>
              <a:xfrm>
                <a:off x="-1743840" y="4790160"/>
                <a:ext cx="179280" cy="179280"/>
              </a:xfrm>
              <a:prstGeom prst="rect">
                <a:avLst/>
              </a:prstGeom>
              <a:solidFill>
                <a:srgbClr val="85a84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6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188" name="CustomShape 40"/>
              <p:cNvSpPr/>
              <p:nvPr/>
            </p:nvSpPr>
            <p:spPr>
              <a:xfrm>
                <a:off x="-1500120" y="4790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189" name="CustomShape 41"/>
            <p:cNvSpPr/>
            <p:nvPr/>
          </p:nvSpPr>
          <p:spPr>
            <a:xfrm>
              <a:off x="-2557800" y="338436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Humanitas kleuren</a:t>
              </a:r>
              <a:endParaRPr b="0" lang="nl-NL" sz="1200" spc="-1" strike="noStrike">
                <a:latin typeface="Arial"/>
              </a:endParaRPr>
            </a:p>
          </p:txBody>
        </p:sp>
      </p:grpSp>
      <p:grpSp>
        <p:nvGrpSpPr>
          <p:cNvPr id="190" name="Group 42"/>
          <p:cNvGrpSpPr/>
          <p:nvPr/>
        </p:nvGrpSpPr>
        <p:grpSpPr>
          <a:xfrm>
            <a:off x="-2689200" y="0"/>
            <a:ext cx="2628000" cy="3148920"/>
            <a:chOff x="-2689200" y="0"/>
            <a:chExt cx="2628000" cy="3148920"/>
          </a:xfrm>
        </p:grpSpPr>
        <p:sp>
          <p:nvSpPr>
            <p:cNvPr id="191" name="CustomShape 43"/>
            <p:cNvSpPr/>
            <p:nvPr/>
          </p:nvSpPr>
          <p:spPr>
            <a:xfrm>
              <a:off x="-2689200" y="0"/>
              <a:ext cx="2628000" cy="314892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" name="CustomShape 44"/>
            <p:cNvSpPr/>
            <p:nvPr/>
          </p:nvSpPr>
          <p:spPr>
            <a:xfrm>
              <a:off x="-2557800" y="138780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Grafieken en diagrammen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3" name="CustomShape 45"/>
            <p:cNvSpPr/>
            <p:nvPr/>
          </p:nvSpPr>
          <p:spPr>
            <a:xfrm>
              <a:off x="-2557800" y="207792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Foto´s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4" name="CustomShape 46"/>
            <p:cNvSpPr/>
            <p:nvPr/>
          </p:nvSpPr>
          <p:spPr>
            <a:xfrm>
              <a:off x="-2557800" y="1493640"/>
              <a:ext cx="2338200" cy="437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dia uit Hfdst. 6 van de voorbeelddia’s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rechtermuisknop en kies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Gegevens bewerken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Wijzig de data, en sluit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Excel Werkblad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PowerPoint tekent de grafiek met nieuwe data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5" name="CustomShape 47"/>
            <p:cNvSpPr/>
            <p:nvPr/>
          </p:nvSpPr>
          <p:spPr>
            <a:xfrm>
              <a:off x="-2557800" y="2197800"/>
              <a:ext cx="2421360" cy="82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nieuwe dia waarop je een afbeelding kunt plaatsen.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op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Afbeeldingsicoon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en selecteer je eigen afbeelding van je computer. Klik vervolgens op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Invoegen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Je kunt de uitsnede wijzigen door de foto te selecteren en gebruik te maken van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Bijsnijden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in het tabblad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Opmaak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Overige tips m.b.t. foto’s - zie PP-handleiding op de Kennisbank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6" name="CustomShape 48"/>
            <p:cNvSpPr/>
            <p:nvPr/>
          </p:nvSpPr>
          <p:spPr>
            <a:xfrm>
              <a:off x="-2557800" y="595080"/>
              <a:ext cx="2388600" cy="78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voor een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Nieuwe dia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met een tekstvlak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Type je tekst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Wil je opsommingstekens,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gebruik dan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Lijstniveau verhogen/Lijstniveau verlagen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(knop 1 of 2, zie deze afb.)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7" name="CustomShape 49"/>
            <p:cNvSpPr/>
            <p:nvPr/>
          </p:nvSpPr>
          <p:spPr>
            <a:xfrm>
              <a:off x="-2557800" y="4726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Tekst opmaak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198" name="CustomShape 50"/>
            <p:cNvSpPr/>
            <p:nvPr/>
          </p:nvSpPr>
          <p:spPr>
            <a:xfrm>
              <a:off x="-2557800" y="10440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Tips voor gebruikers</a:t>
              </a:r>
              <a:endParaRPr b="0" lang="nl-NL" sz="1200" spc="-1" strike="noStrike">
                <a:latin typeface="Arial"/>
              </a:endParaRPr>
            </a:p>
          </p:txBody>
        </p:sp>
        <p:pic>
          <p:nvPicPr>
            <p:cNvPr id="199" name="Google Shape;64;p1" descr=""/>
            <p:cNvPicPr/>
            <p:nvPr/>
          </p:nvPicPr>
          <p:blipFill>
            <a:blip r:embed="rId2"/>
            <a:stretch/>
          </p:blipFill>
          <p:spPr>
            <a:xfrm>
              <a:off x="-1259640" y="380520"/>
              <a:ext cx="1090800" cy="600840"/>
            </a:xfrm>
            <a:prstGeom prst="rect">
              <a:avLst/>
            </a:prstGeom>
            <a:ln w="9525">
              <a:solidFill>
                <a:srgbClr val="a5a5a5"/>
              </a:solidFill>
              <a:miter/>
            </a:ln>
          </p:spPr>
        </p:pic>
      </p:grpSp>
      <p:pic>
        <p:nvPicPr>
          <p:cNvPr id="200" name="Google Shape;65;p1" descr=""/>
          <p:cNvPicPr/>
          <p:nvPr/>
        </p:nvPicPr>
        <p:blipFill>
          <a:blip r:embed="rId3"/>
          <a:stretch/>
        </p:blipFill>
        <p:spPr>
          <a:xfrm>
            <a:off x="7691760" y="104400"/>
            <a:ext cx="1224360" cy="969480"/>
          </a:xfrm>
          <a:prstGeom prst="rect">
            <a:avLst/>
          </a:prstGeom>
          <a:ln w="0">
            <a:noFill/>
          </a:ln>
        </p:spPr>
      </p:pic>
      <p:sp>
        <p:nvSpPr>
          <p:cNvPr id="201" name="CustomShape 51"/>
          <p:cNvSpPr/>
          <p:nvPr/>
        </p:nvSpPr>
        <p:spPr>
          <a:xfrm>
            <a:off x="431640" y="4747680"/>
            <a:ext cx="827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chemeClr val="dk1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02" name="Group 52"/>
          <p:cNvGrpSpPr/>
          <p:nvPr/>
        </p:nvGrpSpPr>
        <p:grpSpPr>
          <a:xfrm>
            <a:off x="7752960" y="223200"/>
            <a:ext cx="1161720" cy="443880"/>
            <a:chOff x="7752960" y="223200"/>
            <a:chExt cx="1161720" cy="443880"/>
          </a:xfrm>
        </p:grpSpPr>
        <p:sp>
          <p:nvSpPr>
            <p:cNvPr id="203" name="CustomShape 53"/>
            <p:cNvSpPr/>
            <p:nvPr/>
          </p:nvSpPr>
          <p:spPr>
            <a:xfrm>
              <a:off x="7753320" y="223200"/>
              <a:ext cx="1161360" cy="443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CustomShape 54"/>
            <p:cNvSpPr/>
            <p:nvPr/>
          </p:nvSpPr>
          <p:spPr>
            <a:xfrm>
              <a:off x="7752960" y="223200"/>
              <a:ext cx="1161720" cy="443520"/>
            </a:xfrm>
            <a:custGeom>
              <a:avLst/>
              <a:gdLst/>
              <a:ahLst/>
              <a:rect l="l" t="t" r="r" b="b"/>
              <a:pathLst>
                <a:path w="3199" h="1220">
                  <a:moveTo>
                    <a:pt x="210" y="0"/>
                  </a:moveTo>
                  <a:cubicBezTo>
                    <a:pt x="210" y="0"/>
                    <a:pt x="0" y="0"/>
                    <a:pt x="0" y="210"/>
                  </a:cubicBezTo>
                  <a:cubicBezTo>
                    <a:pt x="0" y="905"/>
                    <a:pt x="0" y="905"/>
                    <a:pt x="0" y="905"/>
                  </a:cubicBezTo>
                  <a:cubicBezTo>
                    <a:pt x="0" y="905"/>
                    <a:pt x="132" y="905"/>
                    <a:pt x="342" y="905"/>
                  </a:cubicBezTo>
                  <a:cubicBezTo>
                    <a:pt x="2451" y="906"/>
                    <a:pt x="2451" y="906"/>
                    <a:pt x="2451" y="906"/>
                  </a:cubicBezTo>
                  <a:cubicBezTo>
                    <a:pt x="2451" y="906"/>
                    <a:pt x="2470" y="905"/>
                    <a:pt x="2501" y="914"/>
                  </a:cubicBezTo>
                  <a:cubicBezTo>
                    <a:pt x="2508" y="916"/>
                    <a:pt x="2523" y="921"/>
                    <a:pt x="2538" y="929"/>
                  </a:cubicBezTo>
                  <a:cubicBezTo>
                    <a:pt x="2564" y="944"/>
                    <a:pt x="2574" y="954"/>
                    <a:pt x="2597" y="981"/>
                  </a:cubicBezTo>
                  <a:cubicBezTo>
                    <a:pt x="2639" y="1032"/>
                    <a:pt x="2640" y="1115"/>
                    <a:pt x="2640" y="1115"/>
                  </a:cubicBezTo>
                  <a:cubicBezTo>
                    <a:pt x="2640" y="1220"/>
                    <a:pt x="2640" y="1220"/>
                    <a:pt x="2640" y="1220"/>
                  </a:cubicBezTo>
                  <a:cubicBezTo>
                    <a:pt x="2989" y="1220"/>
                    <a:pt x="2989" y="1220"/>
                    <a:pt x="2989" y="1220"/>
                  </a:cubicBezTo>
                  <a:cubicBezTo>
                    <a:pt x="2989" y="1220"/>
                    <a:pt x="3199" y="1220"/>
                    <a:pt x="3199" y="1010"/>
                  </a:cubicBezTo>
                  <a:cubicBezTo>
                    <a:pt x="3199" y="210"/>
                    <a:pt x="3199" y="210"/>
                    <a:pt x="3199" y="210"/>
                  </a:cubicBezTo>
                  <a:cubicBezTo>
                    <a:pt x="3199" y="210"/>
                    <a:pt x="3199" y="0"/>
                    <a:pt x="2989" y="0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rgbClr val="0091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5" name="CustomShape 55"/>
            <p:cNvSpPr/>
            <p:nvPr/>
          </p:nvSpPr>
          <p:spPr>
            <a:xfrm>
              <a:off x="7862040" y="310680"/>
              <a:ext cx="100080" cy="146520"/>
            </a:xfrm>
            <a:custGeom>
              <a:avLst/>
              <a:gdLst/>
              <a:ahLst/>
              <a:rect l="l" t="t" r="r" b="b"/>
              <a:pathLst>
                <a:path w="278" h="404">
                  <a:moveTo>
                    <a:pt x="0" y="4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1" y="2"/>
                    <a:pt x="71" y="0"/>
                    <a:pt x="107" y="2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43"/>
                    <a:pt x="106" y="166"/>
                    <a:pt x="102" y="181"/>
                  </a:cubicBezTo>
                  <a:cubicBezTo>
                    <a:pt x="103" y="181"/>
                    <a:pt x="103" y="181"/>
                    <a:pt x="103" y="181"/>
                  </a:cubicBezTo>
                  <a:cubicBezTo>
                    <a:pt x="119" y="147"/>
                    <a:pt x="151" y="124"/>
                    <a:pt x="196" y="124"/>
                  </a:cubicBezTo>
                  <a:cubicBezTo>
                    <a:pt x="258" y="124"/>
                    <a:pt x="278" y="164"/>
                    <a:pt x="278" y="212"/>
                  </a:cubicBezTo>
                  <a:cubicBezTo>
                    <a:pt x="278" y="404"/>
                    <a:pt x="278" y="404"/>
                    <a:pt x="278" y="404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9" y="227"/>
                    <a:pt x="219" y="227"/>
                    <a:pt x="219" y="227"/>
                  </a:cubicBezTo>
                  <a:cubicBezTo>
                    <a:pt x="219" y="193"/>
                    <a:pt x="210" y="173"/>
                    <a:pt x="178" y="173"/>
                  </a:cubicBezTo>
                  <a:cubicBezTo>
                    <a:pt x="137" y="173"/>
                    <a:pt x="107" y="217"/>
                    <a:pt x="107" y="272"/>
                  </a:cubicBezTo>
                  <a:cubicBezTo>
                    <a:pt x="107" y="404"/>
                    <a:pt x="107" y="404"/>
                    <a:pt x="107" y="404"/>
                  </a:cubicBezTo>
                  <a:cubicBezTo>
                    <a:pt x="48" y="404"/>
                    <a:pt x="48" y="404"/>
                    <a:pt x="48" y="40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34" y="45"/>
                    <a:pt x="16" y="43"/>
                    <a:pt x="0" y="4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CustomShape 56"/>
            <p:cNvSpPr/>
            <p:nvPr/>
          </p:nvSpPr>
          <p:spPr>
            <a:xfrm>
              <a:off x="7977240" y="357480"/>
              <a:ext cx="118080" cy="101520"/>
            </a:xfrm>
            <a:custGeom>
              <a:avLst/>
              <a:gdLst/>
              <a:ahLst/>
              <a:rect l="l" t="t" r="r" b="b"/>
              <a:pathLst>
                <a:path w="326" h="281">
                  <a:moveTo>
                    <a:pt x="222" y="276"/>
                  </a:moveTo>
                  <a:cubicBezTo>
                    <a:pt x="222" y="261"/>
                    <a:pt x="223" y="239"/>
                    <a:pt x="226" y="222"/>
                  </a:cubicBezTo>
                  <a:cubicBezTo>
                    <a:pt x="225" y="222"/>
                    <a:pt x="225" y="222"/>
                    <a:pt x="225" y="222"/>
                  </a:cubicBezTo>
                  <a:cubicBezTo>
                    <a:pt x="209" y="257"/>
                    <a:pt x="176" y="281"/>
                    <a:pt x="130" y="281"/>
                  </a:cubicBezTo>
                  <a:cubicBezTo>
                    <a:pt x="68" y="281"/>
                    <a:pt x="48" y="242"/>
                    <a:pt x="48" y="194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35" y="45"/>
                    <a:pt x="16" y="43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3" y="2"/>
                    <a:pt x="73" y="0"/>
                    <a:pt x="107" y="2"/>
                  </a:cubicBezTo>
                  <a:cubicBezTo>
                    <a:pt x="107" y="178"/>
                    <a:pt x="107" y="178"/>
                    <a:pt x="107" y="178"/>
                  </a:cubicBezTo>
                  <a:cubicBezTo>
                    <a:pt x="107" y="212"/>
                    <a:pt x="116" y="232"/>
                    <a:pt x="148" y="232"/>
                  </a:cubicBezTo>
                  <a:cubicBezTo>
                    <a:pt x="188" y="232"/>
                    <a:pt x="219" y="189"/>
                    <a:pt x="219" y="134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78" y="2"/>
                    <a:pt x="278" y="2"/>
                    <a:pt x="278" y="2"/>
                  </a:cubicBezTo>
                  <a:cubicBezTo>
                    <a:pt x="278" y="230"/>
                    <a:pt x="278" y="230"/>
                    <a:pt x="278" y="230"/>
                  </a:cubicBezTo>
                  <a:cubicBezTo>
                    <a:pt x="291" y="232"/>
                    <a:pt x="310" y="234"/>
                    <a:pt x="326" y="235"/>
                  </a:cubicBezTo>
                  <a:cubicBezTo>
                    <a:pt x="326" y="272"/>
                    <a:pt x="326" y="272"/>
                    <a:pt x="326" y="272"/>
                  </a:cubicBezTo>
                  <a:cubicBezTo>
                    <a:pt x="295" y="275"/>
                    <a:pt x="255" y="277"/>
                    <a:pt x="222" y="27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CustomShape 57"/>
            <p:cNvSpPr/>
            <p:nvPr/>
          </p:nvSpPr>
          <p:spPr>
            <a:xfrm>
              <a:off x="8097480" y="356040"/>
              <a:ext cx="160200" cy="101160"/>
            </a:xfrm>
            <a:custGeom>
              <a:avLst/>
              <a:gdLst/>
              <a:ahLst/>
              <a:rect l="l" t="t" r="r" b="b"/>
              <a:pathLst>
                <a:path w="443" h="280">
                  <a:moveTo>
                    <a:pt x="384" y="280"/>
                  </a:moveTo>
                  <a:cubicBezTo>
                    <a:pt x="384" y="105"/>
                    <a:pt x="384" y="105"/>
                    <a:pt x="384" y="105"/>
                  </a:cubicBezTo>
                  <a:cubicBezTo>
                    <a:pt x="384" y="71"/>
                    <a:pt x="376" y="49"/>
                    <a:pt x="345" y="49"/>
                  </a:cubicBezTo>
                  <a:cubicBezTo>
                    <a:pt x="310" y="49"/>
                    <a:pt x="274" y="89"/>
                    <a:pt x="274" y="149"/>
                  </a:cubicBezTo>
                  <a:cubicBezTo>
                    <a:pt x="274" y="280"/>
                    <a:pt x="274" y="280"/>
                    <a:pt x="274" y="280"/>
                  </a:cubicBezTo>
                  <a:cubicBezTo>
                    <a:pt x="216" y="280"/>
                    <a:pt x="216" y="280"/>
                    <a:pt x="216" y="280"/>
                  </a:cubicBezTo>
                  <a:cubicBezTo>
                    <a:pt x="216" y="105"/>
                    <a:pt x="216" y="105"/>
                    <a:pt x="216" y="105"/>
                  </a:cubicBezTo>
                  <a:cubicBezTo>
                    <a:pt x="216" y="74"/>
                    <a:pt x="210" y="49"/>
                    <a:pt x="177" y="49"/>
                  </a:cubicBezTo>
                  <a:cubicBezTo>
                    <a:pt x="139" y="49"/>
                    <a:pt x="106" y="91"/>
                    <a:pt x="106" y="149"/>
                  </a:cubicBezTo>
                  <a:cubicBezTo>
                    <a:pt x="106" y="280"/>
                    <a:pt x="106" y="280"/>
                    <a:pt x="106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35" y="49"/>
                    <a:pt x="16" y="47"/>
                    <a:pt x="0" y="4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1" y="6"/>
                    <a:pt x="71" y="4"/>
                    <a:pt x="104" y="6"/>
                  </a:cubicBezTo>
                  <a:cubicBezTo>
                    <a:pt x="104" y="20"/>
                    <a:pt x="103" y="43"/>
                    <a:pt x="100" y="59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17" y="24"/>
                    <a:pt x="152" y="0"/>
                    <a:pt x="194" y="0"/>
                  </a:cubicBezTo>
                  <a:cubicBezTo>
                    <a:pt x="247" y="0"/>
                    <a:pt x="265" y="35"/>
                    <a:pt x="269" y="59"/>
                  </a:cubicBezTo>
                  <a:cubicBezTo>
                    <a:pt x="282" y="33"/>
                    <a:pt x="311" y="0"/>
                    <a:pt x="361" y="0"/>
                  </a:cubicBezTo>
                  <a:cubicBezTo>
                    <a:pt x="414" y="0"/>
                    <a:pt x="443" y="28"/>
                    <a:pt x="443" y="91"/>
                  </a:cubicBezTo>
                  <a:cubicBezTo>
                    <a:pt x="443" y="280"/>
                    <a:pt x="443" y="280"/>
                    <a:pt x="443" y="280"/>
                  </a:cubicBezTo>
                  <a:lnTo>
                    <a:pt x="384" y="28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CustomShape 58"/>
            <p:cNvSpPr/>
            <p:nvPr/>
          </p:nvSpPr>
          <p:spPr>
            <a:xfrm>
              <a:off x="8277840" y="356040"/>
              <a:ext cx="96840" cy="102960"/>
            </a:xfrm>
            <a:custGeom>
              <a:avLst/>
              <a:gdLst/>
              <a:ahLst/>
              <a:rect l="l" t="t" r="r" b="b"/>
              <a:pathLst>
                <a:path w="269" h="285">
                  <a:moveTo>
                    <a:pt x="166" y="280"/>
                  </a:moveTo>
                  <a:cubicBezTo>
                    <a:pt x="166" y="262"/>
                    <a:pt x="166" y="244"/>
                    <a:pt x="168" y="229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55" y="261"/>
                    <a:pt x="120" y="285"/>
                    <a:pt x="77" y="285"/>
                  </a:cubicBezTo>
                  <a:cubicBezTo>
                    <a:pt x="30" y="285"/>
                    <a:pt x="0" y="259"/>
                    <a:pt x="0" y="215"/>
                  </a:cubicBezTo>
                  <a:cubicBezTo>
                    <a:pt x="0" y="152"/>
                    <a:pt x="63" y="116"/>
                    <a:pt x="162" y="116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64"/>
                    <a:pt x="147" y="47"/>
                    <a:pt x="104" y="47"/>
                  </a:cubicBezTo>
                  <a:cubicBezTo>
                    <a:pt x="79" y="47"/>
                    <a:pt x="46" y="54"/>
                    <a:pt x="23" y="6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44" y="8"/>
                    <a:pt x="79" y="0"/>
                    <a:pt x="114" y="0"/>
                  </a:cubicBezTo>
                  <a:cubicBezTo>
                    <a:pt x="198" y="0"/>
                    <a:pt x="221" y="37"/>
                    <a:pt x="221" y="93"/>
                  </a:cubicBezTo>
                  <a:cubicBezTo>
                    <a:pt x="221" y="234"/>
                    <a:pt x="221" y="234"/>
                    <a:pt x="221" y="234"/>
                  </a:cubicBezTo>
                  <a:cubicBezTo>
                    <a:pt x="234" y="236"/>
                    <a:pt x="253" y="238"/>
                    <a:pt x="269" y="239"/>
                  </a:cubicBezTo>
                  <a:cubicBezTo>
                    <a:pt x="269" y="276"/>
                    <a:pt x="269" y="276"/>
                    <a:pt x="269" y="276"/>
                  </a:cubicBezTo>
                  <a:cubicBezTo>
                    <a:pt x="238" y="279"/>
                    <a:pt x="198" y="281"/>
                    <a:pt x="166" y="280"/>
                  </a:cubicBezTo>
                  <a:close/>
                  <a:moveTo>
                    <a:pt x="162" y="156"/>
                  </a:moveTo>
                  <a:cubicBezTo>
                    <a:pt x="76" y="156"/>
                    <a:pt x="57" y="182"/>
                    <a:pt x="57" y="205"/>
                  </a:cubicBezTo>
                  <a:cubicBezTo>
                    <a:pt x="57" y="226"/>
                    <a:pt x="71" y="239"/>
                    <a:pt x="95" y="239"/>
                  </a:cubicBezTo>
                  <a:cubicBezTo>
                    <a:pt x="135" y="239"/>
                    <a:pt x="162" y="200"/>
                    <a:pt x="162" y="161"/>
                  </a:cubicBezTo>
                  <a:lnTo>
                    <a:pt x="162" y="15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CustomShape 59"/>
            <p:cNvSpPr/>
            <p:nvPr/>
          </p:nvSpPr>
          <p:spPr>
            <a:xfrm>
              <a:off x="8377560" y="356040"/>
              <a:ext cx="100080" cy="101160"/>
            </a:xfrm>
            <a:custGeom>
              <a:avLst/>
              <a:gdLst/>
              <a:ahLst/>
              <a:rect l="l" t="t" r="r" b="b"/>
              <a:pathLst>
                <a:path w="277" h="280">
                  <a:moveTo>
                    <a:pt x="99" y="59"/>
                  </a:moveTo>
                  <a:cubicBezTo>
                    <a:pt x="100" y="60"/>
                    <a:pt x="100" y="60"/>
                    <a:pt x="100" y="60"/>
                  </a:cubicBezTo>
                  <a:cubicBezTo>
                    <a:pt x="116" y="25"/>
                    <a:pt x="149" y="0"/>
                    <a:pt x="195" y="0"/>
                  </a:cubicBezTo>
                  <a:cubicBezTo>
                    <a:pt x="257" y="0"/>
                    <a:pt x="277" y="40"/>
                    <a:pt x="277" y="88"/>
                  </a:cubicBezTo>
                  <a:cubicBezTo>
                    <a:pt x="277" y="280"/>
                    <a:pt x="277" y="280"/>
                    <a:pt x="277" y="280"/>
                  </a:cubicBezTo>
                  <a:cubicBezTo>
                    <a:pt x="219" y="280"/>
                    <a:pt x="219" y="280"/>
                    <a:pt x="219" y="280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69"/>
                    <a:pt x="209" y="49"/>
                    <a:pt x="178" y="49"/>
                  </a:cubicBezTo>
                  <a:cubicBezTo>
                    <a:pt x="137" y="49"/>
                    <a:pt x="106" y="93"/>
                    <a:pt x="106" y="147"/>
                  </a:cubicBezTo>
                  <a:cubicBezTo>
                    <a:pt x="106" y="280"/>
                    <a:pt x="106" y="280"/>
                    <a:pt x="106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34" y="49"/>
                    <a:pt x="16" y="47"/>
                    <a:pt x="0" y="4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0" y="6"/>
                    <a:pt x="70" y="4"/>
                    <a:pt x="104" y="6"/>
                  </a:cubicBezTo>
                  <a:cubicBezTo>
                    <a:pt x="104" y="20"/>
                    <a:pt x="102" y="44"/>
                    <a:pt x="99" y="5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60"/>
            <p:cNvSpPr/>
            <p:nvPr/>
          </p:nvSpPr>
          <p:spPr>
            <a:xfrm>
              <a:off x="8493120" y="316080"/>
              <a:ext cx="41040" cy="140760"/>
            </a:xfrm>
            <a:custGeom>
              <a:avLst/>
              <a:gdLst/>
              <a:ahLst/>
              <a:rect l="l" t="t" r="r" b="b"/>
              <a:pathLst>
                <a:path w="115" h="389">
                  <a:moveTo>
                    <a:pt x="106" y="389"/>
                  </a:moveTo>
                  <a:cubicBezTo>
                    <a:pt x="48" y="389"/>
                    <a:pt x="48" y="389"/>
                    <a:pt x="48" y="389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35" y="158"/>
                    <a:pt x="16" y="156"/>
                    <a:pt x="0" y="155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31" y="115"/>
                    <a:pt x="70" y="113"/>
                    <a:pt x="106" y="115"/>
                  </a:cubicBezTo>
                  <a:lnTo>
                    <a:pt x="106" y="389"/>
                  </a:lnTo>
                  <a:close/>
                  <a:moveTo>
                    <a:pt x="77" y="74"/>
                  </a:moveTo>
                  <a:cubicBezTo>
                    <a:pt x="57" y="74"/>
                    <a:pt x="40" y="58"/>
                    <a:pt x="40" y="37"/>
                  </a:cubicBezTo>
                  <a:cubicBezTo>
                    <a:pt x="40" y="17"/>
                    <a:pt x="57" y="0"/>
                    <a:pt x="77" y="0"/>
                  </a:cubicBezTo>
                  <a:cubicBezTo>
                    <a:pt x="98" y="0"/>
                    <a:pt x="115" y="16"/>
                    <a:pt x="115" y="37"/>
                  </a:cubicBezTo>
                  <a:cubicBezTo>
                    <a:pt x="115" y="58"/>
                    <a:pt x="98" y="74"/>
                    <a:pt x="77" y="74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CustomShape 61"/>
            <p:cNvSpPr/>
            <p:nvPr/>
          </p:nvSpPr>
          <p:spPr>
            <a:xfrm>
              <a:off x="8546760" y="320760"/>
              <a:ext cx="65520" cy="138240"/>
            </a:xfrm>
            <a:custGeom>
              <a:avLst/>
              <a:gdLst/>
              <a:ahLst/>
              <a:rect l="l" t="t" r="r" b="b"/>
              <a:pathLst>
                <a:path w="182" h="382">
                  <a:moveTo>
                    <a:pt x="128" y="382"/>
                  </a:moveTo>
                  <a:cubicBezTo>
                    <a:pt x="69" y="382"/>
                    <a:pt x="52" y="359"/>
                    <a:pt x="52" y="298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103"/>
                    <a:pt x="110" y="103"/>
                    <a:pt x="110" y="103"/>
                  </a:cubicBezTo>
                  <a:cubicBezTo>
                    <a:pt x="182" y="103"/>
                    <a:pt x="182" y="103"/>
                    <a:pt x="182" y="103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1" y="280"/>
                    <a:pt x="111" y="280"/>
                    <a:pt x="111" y="280"/>
                  </a:cubicBezTo>
                  <a:cubicBezTo>
                    <a:pt x="111" y="320"/>
                    <a:pt x="119" y="332"/>
                    <a:pt x="147" y="332"/>
                  </a:cubicBezTo>
                  <a:cubicBezTo>
                    <a:pt x="159" y="332"/>
                    <a:pt x="172" y="330"/>
                    <a:pt x="182" y="327"/>
                  </a:cubicBezTo>
                  <a:cubicBezTo>
                    <a:pt x="182" y="376"/>
                    <a:pt x="182" y="376"/>
                    <a:pt x="182" y="376"/>
                  </a:cubicBezTo>
                  <a:cubicBezTo>
                    <a:pt x="166" y="379"/>
                    <a:pt x="146" y="382"/>
                    <a:pt x="128" y="38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62"/>
            <p:cNvSpPr/>
            <p:nvPr/>
          </p:nvSpPr>
          <p:spPr>
            <a:xfrm>
              <a:off x="8625240" y="356040"/>
              <a:ext cx="96840" cy="102960"/>
            </a:xfrm>
            <a:custGeom>
              <a:avLst/>
              <a:gdLst/>
              <a:ahLst/>
              <a:rect l="l" t="t" r="r" b="b"/>
              <a:pathLst>
                <a:path w="268" h="285">
                  <a:moveTo>
                    <a:pt x="165" y="280"/>
                  </a:moveTo>
                  <a:cubicBezTo>
                    <a:pt x="165" y="262"/>
                    <a:pt x="166" y="244"/>
                    <a:pt x="168" y="229"/>
                  </a:cubicBezTo>
                  <a:cubicBezTo>
                    <a:pt x="167" y="228"/>
                    <a:pt x="167" y="228"/>
                    <a:pt x="167" y="228"/>
                  </a:cubicBezTo>
                  <a:cubicBezTo>
                    <a:pt x="154" y="261"/>
                    <a:pt x="120" y="285"/>
                    <a:pt x="77" y="285"/>
                  </a:cubicBezTo>
                  <a:cubicBezTo>
                    <a:pt x="30" y="285"/>
                    <a:pt x="0" y="259"/>
                    <a:pt x="0" y="215"/>
                  </a:cubicBezTo>
                  <a:cubicBezTo>
                    <a:pt x="0" y="152"/>
                    <a:pt x="63" y="116"/>
                    <a:pt x="161" y="116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64"/>
                    <a:pt x="147" y="47"/>
                    <a:pt x="104" y="47"/>
                  </a:cubicBezTo>
                  <a:cubicBezTo>
                    <a:pt x="79" y="47"/>
                    <a:pt x="46" y="54"/>
                    <a:pt x="23" y="6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44" y="8"/>
                    <a:pt x="78" y="0"/>
                    <a:pt x="113" y="0"/>
                  </a:cubicBezTo>
                  <a:cubicBezTo>
                    <a:pt x="197" y="0"/>
                    <a:pt x="220" y="37"/>
                    <a:pt x="220" y="93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34" y="236"/>
                    <a:pt x="252" y="238"/>
                    <a:pt x="268" y="239"/>
                  </a:cubicBezTo>
                  <a:cubicBezTo>
                    <a:pt x="268" y="276"/>
                    <a:pt x="268" y="276"/>
                    <a:pt x="268" y="276"/>
                  </a:cubicBezTo>
                  <a:cubicBezTo>
                    <a:pt x="237" y="279"/>
                    <a:pt x="197" y="281"/>
                    <a:pt x="165" y="280"/>
                  </a:cubicBezTo>
                  <a:close/>
                  <a:moveTo>
                    <a:pt x="161" y="156"/>
                  </a:moveTo>
                  <a:cubicBezTo>
                    <a:pt x="75" y="156"/>
                    <a:pt x="57" y="182"/>
                    <a:pt x="57" y="205"/>
                  </a:cubicBezTo>
                  <a:cubicBezTo>
                    <a:pt x="57" y="226"/>
                    <a:pt x="71" y="239"/>
                    <a:pt x="94" y="239"/>
                  </a:cubicBezTo>
                  <a:cubicBezTo>
                    <a:pt x="134" y="239"/>
                    <a:pt x="161" y="200"/>
                    <a:pt x="161" y="161"/>
                  </a:cubicBezTo>
                  <a:lnTo>
                    <a:pt x="161" y="15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63"/>
            <p:cNvSpPr/>
            <p:nvPr/>
          </p:nvSpPr>
          <p:spPr>
            <a:xfrm>
              <a:off x="8730720" y="356040"/>
              <a:ext cx="65520" cy="102960"/>
            </a:xfrm>
            <a:custGeom>
              <a:avLst/>
              <a:gdLst/>
              <a:ahLst/>
              <a:rect l="l" t="t" r="r" b="b"/>
              <a:pathLst>
                <a:path w="182" h="285">
                  <a:moveTo>
                    <a:pt x="63" y="285"/>
                  </a:moveTo>
                  <a:cubicBezTo>
                    <a:pt x="42" y="285"/>
                    <a:pt x="22" y="283"/>
                    <a:pt x="5" y="280"/>
                  </a:cubicBezTo>
                  <a:cubicBezTo>
                    <a:pt x="6" y="230"/>
                    <a:pt x="6" y="230"/>
                    <a:pt x="6" y="230"/>
                  </a:cubicBezTo>
                  <a:cubicBezTo>
                    <a:pt x="23" y="235"/>
                    <a:pt x="45" y="238"/>
                    <a:pt x="66" y="238"/>
                  </a:cubicBezTo>
                  <a:cubicBezTo>
                    <a:pt x="98" y="238"/>
                    <a:pt x="120" y="225"/>
                    <a:pt x="120" y="202"/>
                  </a:cubicBezTo>
                  <a:cubicBezTo>
                    <a:pt x="120" y="147"/>
                    <a:pt x="0" y="180"/>
                    <a:pt x="0" y="85"/>
                  </a:cubicBezTo>
                  <a:cubicBezTo>
                    <a:pt x="0" y="38"/>
                    <a:pt x="38" y="0"/>
                    <a:pt x="113" y="0"/>
                  </a:cubicBezTo>
                  <a:cubicBezTo>
                    <a:pt x="129" y="0"/>
                    <a:pt x="147" y="3"/>
                    <a:pt x="164" y="5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46" y="48"/>
                    <a:pt x="126" y="46"/>
                    <a:pt x="109" y="46"/>
                  </a:cubicBezTo>
                  <a:cubicBezTo>
                    <a:pt x="76" y="46"/>
                    <a:pt x="60" y="59"/>
                    <a:pt x="60" y="80"/>
                  </a:cubicBezTo>
                  <a:cubicBezTo>
                    <a:pt x="60" y="133"/>
                    <a:pt x="182" y="106"/>
                    <a:pt x="182" y="197"/>
                  </a:cubicBezTo>
                  <a:cubicBezTo>
                    <a:pt x="182" y="248"/>
                    <a:pt x="136" y="285"/>
                    <a:pt x="63" y="285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4" name="Group 64"/>
          <p:cNvGrpSpPr/>
          <p:nvPr/>
        </p:nvGrpSpPr>
        <p:grpSpPr>
          <a:xfrm>
            <a:off x="-2689200" y="3284280"/>
            <a:ext cx="2628000" cy="1848600"/>
            <a:chOff x="-2689200" y="3284280"/>
            <a:chExt cx="2628000" cy="1848600"/>
          </a:xfrm>
        </p:grpSpPr>
        <p:sp>
          <p:nvSpPr>
            <p:cNvPr id="215" name="CustomShape 65"/>
            <p:cNvSpPr/>
            <p:nvPr/>
          </p:nvSpPr>
          <p:spPr>
            <a:xfrm>
              <a:off x="-2689200" y="3284280"/>
              <a:ext cx="2628000" cy="184860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16" name="Group 66"/>
            <p:cNvGrpSpPr/>
            <p:nvPr/>
          </p:nvGrpSpPr>
          <p:grpSpPr>
            <a:xfrm>
              <a:off x="-2557800" y="4230360"/>
              <a:ext cx="673920" cy="316080"/>
              <a:chOff x="-2557800" y="4230360"/>
              <a:chExt cx="673920" cy="316080"/>
            </a:xfrm>
          </p:grpSpPr>
          <p:sp>
            <p:nvSpPr>
              <p:cNvPr id="217" name="CustomShape 67"/>
              <p:cNvSpPr/>
              <p:nvPr/>
            </p:nvSpPr>
            <p:spPr>
              <a:xfrm>
                <a:off x="-2557800" y="4230360"/>
                <a:ext cx="67392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Eenzaamheid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18" name="CustomShape 68"/>
              <p:cNvSpPr/>
              <p:nvPr/>
            </p:nvSpPr>
            <p:spPr>
              <a:xfrm>
                <a:off x="-2556000" y="4367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19" name="CustomShape 69"/>
              <p:cNvSpPr/>
              <p:nvPr/>
            </p:nvSpPr>
            <p:spPr>
              <a:xfrm>
                <a:off x="-2312280" y="436716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220" name="CustomShape 70"/>
            <p:cNvSpPr/>
            <p:nvPr/>
          </p:nvSpPr>
          <p:spPr>
            <a:xfrm>
              <a:off x="-2557800" y="37324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Aangepaste kleuren (= Humanitas kleuren)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1" name="CustomShape 71"/>
            <p:cNvSpPr/>
            <p:nvPr/>
          </p:nvSpPr>
          <p:spPr>
            <a:xfrm>
              <a:off x="-2557800" y="3876480"/>
              <a:ext cx="179280" cy="179280"/>
            </a:xfrm>
            <a:prstGeom prst="rect">
              <a:avLst/>
            </a:prstGeom>
            <a:solidFill>
              <a:srgbClr val="3796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2" name="CustomShape 72"/>
            <p:cNvSpPr/>
            <p:nvPr/>
          </p:nvSpPr>
          <p:spPr>
            <a:xfrm>
              <a:off x="-2314080" y="3876480"/>
              <a:ext cx="179280" cy="179280"/>
            </a:xfrm>
            <a:prstGeom prst="rect">
              <a:avLst/>
            </a:prstGeom>
            <a:solidFill>
              <a:srgbClr val="c4b1a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7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3" name="CustomShape 73"/>
            <p:cNvSpPr/>
            <p:nvPr/>
          </p:nvSpPr>
          <p:spPr>
            <a:xfrm>
              <a:off x="-2070720" y="3876480"/>
              <a:ext cx="179280" cy="179280"/>
            </a:xfrm>
            <a:prstGeom prst="rect">
              <a:avLst/>
            </a:prstGeom>
            <a:solidFill>
              <a:srgbClr val="b3bf4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4" name="CustomShape 74"/>
            <p:cNvSpPr/>
            <p:nvPr/>
          </p:nvSpPr>
          <p:spPr>
            <a:xfrm>
              <a:off x="-1827000" y="3876480"/>
              <a:ext cx="179280" cy="179280"/>
            </a:xfrm>
            <a:prstGeom prst="rect">
              <a:avLst/>
            </a:prstGeom>
            <a:solidFill>
              <a:srgbClr val="567c9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5" name="CustomShape 75"/>
            <p:cNvSpPr/>
            <p:nvPr/>
          </p:nvSpPr>
          <p:spPr>
            <a:xfrm>
              <a:off x="-1583280" y="3876480"/>
              <a:ext cx="179280" cy="179280"/>
            </a:xfrm>
            <a:prstGeom prst="rect">
              <a:avLst/>
            </a:prstGeom>
            <a:solidFill>
              <a:srgbClr val="36574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12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6" name="CustomShape 76"/>
            <p:cNvSpPr/>
            <p:nvPr/>
          </p:nvSpPr>
          <p:spPr>
            <a:xfrm>
              <a:off x="-1339920" y="3876480"/>
              <a:ext cx="179280" cy="179280"/>
            </a:xfrm>
            <a:prstGeom prst="rect">
              <a:avLst/>
            </a:prstGeom>
            <a:solidFill>
              <a:srgbClr val="ffc8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14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7" name="CustomShape 77"/>
            <p:cNvSpPr/>
            <p:nvPr/>
          </p:nvSpPr>
          <p:spPr>
            <a:xfrm>
              <a:off x="-1094400" y="3876480"/>
              <a:ext cx="179280" cy="179280"/>
            </a:xfrm>
            <a:prstGeom prst="rect">
              <a:avLst/>
            </a:prstGeom>
            <a:solidFill>
              <a:srgbClr val="f5517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ffffff"/>
                  </a:solidFill>
                  <a:latin typeface="Arial"/>
                  <a:ea typeface="Arial"/>
                </a:rPr>
                <a:t>18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8" name="CustomShape 78"/>
            <p:cNvSpPr/>
            <p:nvPr/>
          </p:nvSpPr>
          <p:spPr>
            <a:xfrm>
              <a:off x="-852480" y="3876480"/>
              <a:ext cx="179280" cy="179280"/>
            </a:xfrm>
            <a:prstGeom prst="rect">
              <a:avLst/>
            </a:prstGeom>
            <a:solidFill>
              <a:srgbClr val="d2a51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19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29" name="CustomShape 79"/>
            <p:cNvSpPr/>
            <p:nvPr/>
          </p:nvSpPr>
          <p:spPr>
            <a:xfrm>
              <a:off x="-612000" y="3876480"/>
              <a:ext cx="179280" cy="179280"/>
            </a:xfrm>
            <a:prstGeom prst="rect">
              <a:avLst/>
            </a:prstGeom>
            <a:solidFill>
              <a:srgbClr val="9bc3b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20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30" name="CustomShape 80"/>
            <p:cNvSpPr/>
            <p:nvPr/>
          </p:nvSpPr>
          <p:spPr>
            <a:xfrm>
              <a:off x="-365400" y="3876480"/>
              <a:ext cx="179280" cy="179280"/>
            </a:xfrm>
            <a:prstGeom prst="rect">
              <a:avLst/>
            </a:prstGeom>
            <a:solidFill>
              <a:srgbClr val="f6af7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21</a:t>
              </a:r>
              <a:endParaRPr b="0" lang="nl-NL" sz="700" spc="-1" strike="noStrike">
                <a:latin typeface="Arial"/>
              </a:endParaRPr>
            </a:p>
          </p:txBody>
        </p:sp>
        <p:grpSp>
          <p:nvGrpSpPr>
            <p:cNvPr id="231" name="Group 81"/>
            <p:cNvGrpSpPr/>
            <p:nvPr/>
          </p:nvGrpSpPr>
          <p:grpSpPr>
            <a:xfrm>
              <a:off x="-933480" y="4230360"/>
              <a:ext cx="486360" cy="317160"/>
              <a:chOff x="-933480" y="4230360"/>
              <a:chExt cx="486360" cy="317160"/>
            </a:xfrm>
          </p:grpSpPr>
          <p:sp>
            <p:nvSpPr>
              <p:cNvPr id="232" name="CustomShape 82"/>
              <p:cNvSpPr/>
              <p:nvPr/>
            </p:nvSpPr>
            <p:spPr>
              <a:xfrm>
                <a:off x="-933480" y="4230360"/>
                <a:ext cx="48636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Opvoeden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33" name="CustomShape 83"/>
              <p:cNvSpPr/>
              <p:nvPr/>
            </p:nvSpPr>
            <p:spPr>
              <a:xfrm>
                <a:off x="-933480" y="4368240"/>
                <a:ext cx="179280" cy="179280"/>
              </a:xfrm>
              <a:prstGeom prst="rect">
                <a:avLst/>
              </a:prstGeom>
              <a:solidFill>
                <a:srgbClr val="6aacc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34" name="CustomShape 84"/>
              <p:cNvSpPr/>
              <p:nvPr/>
            </p:nvSpPr>
            <p:spPr>
              <a:xfrm>
                <a:off x="-690120" y="436824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35" name="Group 85"/>
            <p:cNvGrpSpPr/>
            <p:nvPr/>
          </p:nvGrpSpPr>
          <p:grpSpPr>
            <a:xfrm>
              <a:off x="-1743840" y="4230360"/>
              <a:ext cx="424800" cy="317160"/>
              <a:chOff x="-1743840" y="4230360"/>
              <a:chExt cx="424800" cy="317160"/>
            </a:xfrm>
          </p:grpSpPr>
          <p:sp>
            <p:nvSpPr>
              <p:cNvPr id="236" name="CustomShape 86"/>
              <p:cNvSpPr/>
              <p:nvPr/>
            </p:nvSpPr>
            <p:spPr>
              <a:xfrm>
                <a:off x="-1743840" y="4230360"/>
                <a:ext cx="42480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Verlies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37" name="CustomShape 87"/>
              <p:cNvSpPr/>
              <p:nvPr/>
            </p:nvSpPr>
            <p:spPr>
              <a:xfrm>
                <a:off x="-1742040" y="4368240"/>
                <a:ext cx="179280" cy="179280"/>
              </a:xfrm>
              <a:prstGeom prst="rect">
                <a:avLst/>
              </a:prstGeom>
              <a:solidFill>
                <a:srgbClr val="ffe52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2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38" name="CustomShape 88"/>
              <p:cNvSpPr/>
              <p:nvPr/>
            </p:nvSpPr>
            <p:spPr>
              <a:xfrm>
                <a:off x="-1498320" y="4368240"/>
                <a:ext cx="179280" cy="179280"/>
              </a:xfrm>
              <a:prstGeom prst="rect">
                <a:avLst/>
              </a:prstGeom>
              <a:solidFill>
                <a:srgbClr val="59413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13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39" name="Group 89"/>
            <p:cNvGrpSpPr/>
            <p:nvPr/>
          </p:nvGrpSpPr>
          <p:grpSpPr>
            <a:xfrm>
              <a:off x="-929880" y="4652280"/>
              <a:ext cx="793440" cy="317160"/>
              <a:chOff x="-929880" y="4652280"/>
              <a:chExt cx="793440" cy="317160"/>
            </a:xfrm>
          </p:grpSpPr>
          <p:sp>
            <p:nvSpPr>
              <p:cNvPr id="240" name="CustomShape 90"/>
              <p:cNvSpPr/>
              <p:nvPr/>
            </p:nvSpPr>
            <p:spPr>
              <a:xfrm>
                <a:off x="-929880" y="4652280"/>
                <a:ext cx="79344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Thuisadministratie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41" name="CustomShape 91"/>
              <p:cNvSpPr/>
              <p:nvPr/>
            </p:nvSpPr>
            <p:spPr>
              <a:xfrm>
                <a:off x="-929880" y="4790160"/>
                <a:ext cx="179280" cy="179280"/>
              </a:xfrm>
              <a:prstGeom prst="rect">
                <a:avLst/>
              </a:prstGeom>
              <a:solidFill>
                <a:srgbClr val="d71f28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3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42" name="CustomShape 92"/>
              <p:cNvSpPr/>
              <p:nvPr/>
            </p:nvSpPr>
            <p:spPr>
              <a:xfrm>
                <a:off x="-68616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43" name="Group 93"/>
            <p:cNvGrpSpPr/>
            <p:nvPr/>
          </p:nvGrpSpPr>
          <p:grpSpPr>
            <a:xfrm>
              <a:off x="-2557800" y="4652280"/>
              <a:ext cx="611280" cy="317160"/>
              <a:chOff x="-2557800" y="4652280"/>
              <a:chExt cx="611280" cy="317160"/>
            </a:xfrm>
          </p:grpSpPr>
          <p:sp>
            <p:nvSpPr>
              <p:cNvPr id="244" name="CustomShape 94"/>
              <p:cNvSpPr/>
              <p:nvPr/>
            </p:nvSpPr>
            <p:spPr>
              <a:xfrm>
                <a:off x="-2557800" y="4652280"/>
                <a:ext cx="6112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Opgroeien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45" name="CustomShape 95"/>
              <p:cNvSpPr/>
              <p:nvPr/>
            </p:nvSpPr>
            <p:spPr>
              <a:xfrm>
                <a:off x="-2557800" y="4790160"/>
                <a:ext cx="179280" cy="179280"/>
              </a:xfrm>
              <a:prstGeom prst="rect">
                <a:avLst/>
              </a:prstGeom>
              <a:solidFill>
                <a:srgbClr val="f4c29a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4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46" name="CustomShape 96"/>
              <p:cNvSpPr/>
              <p:nvPr/>
            </p:nvSpPr>
            <p:spPr>
              <a:xfrm>
                <a:off x="-2314080" y="4790160"/>
                <a:ext cx="179280" cy="179280"/>
              </a:xfrm>
              <a:prstGeom prst="rect">
                <a:avLst/>
              </a:prstGeom>
              <a:solidFill>
                <a:srgbClr val="952d2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16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grpSp>
          <p:nvGrpSpPr>
            <p:cNvPr id="247" name="Group 97"/>
            <p:cNvGrpSpPr/>
            <p:nvPr/>
          </p:nvGrpSpPr>
          <p:grpSpPr>
            <a:xfrm>
              <a:off x="-1743840" y="4652280"/>
              <a:ext cx="483480" cy="317160"/>
              <a:chOff x="-1743840" y="4652280"/>
              <a:chExt cx="483480" cy="317160"/>
            </a:xfrm>
          </p:grpSpPr>
          <p:sp>
            <p:nvSpPr>
              <p:cNvPr id="248" name="CustomShape 98"/>
              <p:cNvSpPr/>
              <p:nvPr/>
            </p:nvSpPr>
            <p:spPr>
              <a:xfrm>
                <a:off x="-1743840" y="4652280"/>
                <a:ext cx="483480" cy="15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>
                <a:noAutofit/>
              </a:bodyPr>
              <a:p>
                <a:pPr>
                  <a:lnSpc>
                    <a:spcPct val="9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Detentie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49" name="CustomShape 99"/>
              <p:cNvSpPr/>
              <p:nvPr/>
            </p:nvSpPr>
            <p:spPr>
              <a:xfrm>
                <a:off x="-1743840" y="4790160"/>
                <a:ext cx="179280" cy="179280"/>
              </a:xfrm>
              <a:prstGeom prst="rect">
                <a:avLst/>
              </a:prstGeom>
              <a:solidFill>
                <a:srgbClr val="85a84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6</a:t>
                </a:r>
                <a:endParaRPr b="0" lang="nl-NL" sz="700" spc="-1" strike="noStrike">
                  <a:latin typeface="Arial"/>
                </a:endParaRPr>
              </a:p>
            </p:txBody>
          </p:sp>
          <p:sp>
            <p:nvSpPr>
              <p:cNvPr id="250" name="CustomShape 100"/>
              <p:cNvSpPr/>
              <p:nvPr/>
            </p:nvSpPr>
            <p:spPr>
              <a:xfrm>
                <a:off x="-1500120" y="4790160"/>
                <a:ext cx="179280" cy="179280"/>
              </a:xfrm>
              <a:prstGeom prst="rect">
                <a:avLst/>
              </a:prstGeom>
              <a:solidFill>
                <a:srgbClr val="3b2b5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nl-NL" sz="700" spc="-1" strike="noStrike">
                    <a:solidFill>
                      <a:srgbClr val="ffffff"/>
                    </a:solidFill>
                    <a:latin typeface="Arial"/>
                    <a:ea typeface="Arial"/>
                  </a:rPr>
                  <a:t>5</a:t>
                </a:r>
                <a:endParaRPr b="0" lang="nl-NL" sz="700" spc="-1" strike="noStrike">
                  <a:latin typeface="Arial"/>
                </a:endParaRPr>
              </a:p>
            </p:txBody>
          </p:sp>
        </p:grpSp>
        <p:sp>
          <p:nvSpPr>
            <p:cNvPr id="251" name="CustomShape 101"/>
            <p:cNvSpPr/>
            <p:nvPr/>
          </p:nvSpPr>
          <p:spPr>
            <a:xfrm>
              <a:off x="-2557800" y="338436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Humanitas kleuren</a:t>
              </a:r>
              <a:endParaRPr b="0" lang="nl-NL" sz="1200" spc="-1" strike="noStrike">
                <a:latin typeface="Arial"/>
              </a:endParaRPr>
            </a:p>
          </p:txBody>
        </p:sp>
      </p:grpSp>
      <p:grpSp>
        <p:nvGrpSpPr>
          <p:cNvPr id="252" name="Group 102"/>
          <p:cNvGrpSpPr/>
          <p:nvPr/>
        </p:nvGrpSpPr>
        <p:grpSpPr>
          <a:xfrm>
            <a:off x="-2689200" y="0"/>
            <a:ext cx="2628000" cy="3148920"/>
            <a:chOff x="-2689200" y="0"/>
            <a:chExt cx="2628000" cy="3148920"/>
          </a:xfrm>
        </p:grpSpPr>
        <p:sp>
          <p:nvSpPr>
            <p:cNvPr id="253" name="CustomShape 103"/>
            <p:cNvSpPr/>
            <p:nvPr/>
          </p:nvSpPr>
          <p:spPr>
            <a:xfrm>
              <a:off x="-2689200" y="0"/>
              <a:ext cx="2628000" cy="314892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a5a5a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" name="CustomShape 104"/>
            <p:cNvSpPr/>
            <p:nvPr/>
          </p:nvSpPr>
          <p:spPr>
            <a:xfrm>
              <a:off x="-2557800" y="138780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Grafieken en diagrammen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55" name="CustomShape 105"/>
            <p:cNvSpPr/>
            <p:nvPr/>
          </p:nvSpPr>
          <p:spPr>
            <a:xfrm>
              <a:off x="-2557800" y="2077920"/>
              <a:ext cx="140004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Foto´s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56" name="CustomShape 106"/>
            <p:cNvSpPr/>
            <p:nvPr/>
          </p:nvSpPr>
          <p:spPr>
            <a:xfrm>
              <a:off x="-2557800" y="1493640"/>
              <a:ext cx="2338200" cy="437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dia uit Hfdst. 6 van de voorbeelddia’s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rechtermuisknop en kies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Gegevens bewerken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Wijzig de data, en sluit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Excel Werkblad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PowerPoint tekent de grafiek met nieuwe data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57" name="CustomShape 107"/>
            <p:cNvSpPr/>
            <p:nvPr/>
          </p:nvSpPr>
          <p:spPr>
            <a:xfrm>
              <a:off x="-2557800" y="2197800"/>
              <a:ext cx="2421360" cy="824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een nieuwe dia waarop je een afbeelding kunt plaatsen.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Klik op het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Afbeeldingsicoon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en selecteer je eigen afbeelding van je computer. Klik vervolgens op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Invoegen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Je kunt de uitsnede wijzigen door de foto te selecteren en gebruik te maken van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Bijsnijden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 in het tabblad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Opmaak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.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Overige tips m.b.t. foto’s - zie PP-handleiding op de Kennisbank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58" name="CustomShape 108"/>
            <p:cNvSpPr/>
            <p:nvPr/>
          </p:nvSpPr>
          <p:spPr>
            <a:xfrm>
              <a:off x="-2557800" y="595080"/>
              <a:ext cx="2388600" cy="78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Kies voor een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Nieuwe dia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met een tekstvlak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Type je tekst </a:t>
              </a:r>
              <a:endParaRPr b="0" lang="nl-NL" sz="700" spc="-1" strike="noStrike">
                <a:latin typeface="Arial"/>
              </a:endParaRPr>
            </a:p>
            <a:p>
              <a:pPr marL="88920" indent="-88200">
                <a:lnSpc>
                  <a:spcPct val="100000"/>
                </a:lnSpc>
                <a:buClr>
                  <a:srgbClr val="000000"/>
                </a:buClr>
                <a:buFont typeface="Arial"/>
                <a:buAutoNum type="arabicPeriod"/>
              </a:pP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Wil je opsommingstekens, </a:t>
              </a:r>
              <a:br/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gebruik dan </a:t>
              </a: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Lijstniveau verhogen/Lijstniveau verlagen </a:t>
              </a:r>
              <a:r>
                <a:rPr b="0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(knop 1 of 2, zie deze afb.)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59" name="CustomShape 109"/>
            <p:cNvSpPr/>
            <p:nvPr/>
          </p:nvSpPr>
          <p:spPr>
            <a:xfrm>
              <a:off x="-2557800" y="472680"/>
              <a:ext cx="2421360" cy="152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700" spc="-1" strike="noStrike">
                  <a:solidFill>
                    <a:srgbClr val="000000"/>
                  </a:solidFill>
                  <a:latin typeface="Arial"/>
                  <a:ea typeface="Arial"/>
                </a:rPr>
                <a:t>Tekst opmaak</a:t>
              </a:r>
              <a:endParaRPr b="0" lang="nl-NL" sz="700" spc="-1" strike="noStrike">
                <a:latin typeface="Arial"/>
              </a:endParaRPr>
            </a:p>
          </p:txBody>
        </p:sp>
        <p:sp>
          <p:nvSpPr>
            <p:cNvPr id="260" name="CustomShape 110"/>
            <p:cNvSpPr/>
            <p:nvPr/>
          </p:nvSpPr>
          <p:spPr>
            <a:xfrm>
              <a:off x="-2557800" y="104400"/>
              <a:ext cx="2077560" cy="31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90000"/>
                </a:lnSpc>
                <a:tabLst>
                  <a:tab algn="l" pos="0"/>
                </a:tabLst>
              </a:pPr>
              <a:r>
                <a:rPr b="1" lang="nl-NL" sz="1200" spc="-1" strike="noStrike">
                  <a:solidFill>
                    <a:srgbClr val="000000"/>
                  </a:solidFill>
                  <a:latin typeface="Arial"/>
                  <a:ea typeface="Arial"/>
                </a:rPr>
                <a:t>Tips voor gebruikers</a:t>
              </a:r>
              <a:endParaRPr b="0" lang="nl-NL" sz="1200" spc="-1" strike="noStrike">
                <a:latin typeface="Arial"/>
              </a:endParaRPr>
            </a:p>
          </p:txBody>
        </p:sp>
        <p:pic>
          <p:nvPicPr>
            <p:cNvPr id="261" name="Google Shape;478;p10" descr=""/>
            <p:cNvPicPr/>
            <p:nvPr/>
          </p:nvPicPr>
          <p:blipFill>
            <a:blip r:embed="rId4"/>
            <a:stretch/>
          </p:blipFill>
          <p:spPr>
            <a:xfrm>
              <a:off x="-1259640" y="380520"/>
              <a:ext cx="1090800" cy="600840"/>
            </a:xfrm>
            <a:prstGeom prst="rect">
              <a:avLst/>
            </a:prstGeom>
            <a:ln w="9525">
              <a:solidFill>
                <a:srgbClr val="a5a5a5"/>
              </a:solidFill>
              <a:miter/>
            </a:ln>
          </p:spPr>
        </p:pic>
      </p:grpSp>
      <p:sp>
        <p:nvSpPr>
          <p:cNvPr id="262" name="PlaceHolder 11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nl-NL" sz="4400" spc="-1" strike="noStrike">
                <a:latin typeface="Arial"/>
              </a:rPr>
              <a:t>Klik om de opmaak van de titeltekst te bewerken</a:t>
            </a:r>
            <a:endParaRPr b="0" lang="nl-NL" sz="4400" spc="-1" strike="noStrike">
              <a:latin typeface="Arial"/>
            </a:endParaRPr>
          </a:p>
        </p:txBody>
      </p:sp>
      <p:sp>
        <p:nvSpPr>
          <p:cNvPr id="263" name="PlaceHolder 11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3200" spc="-1" strike="noStrike">
                <a:latin typeface="Arial"/>
              </a:rPr>
              <a:t>Klik om de opmaak van de overzichtstekst te bewerken</a:t>
            </a:r>
            <a:endParaRPr b="0" lang="nl-N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800" spc="-1" strike="noStrike">
                <a:latin typeface="Arial"/>
              </a:rPr>
              <a:t>Tweede overzichtsniveau</a:t>
            </a:r>
            <a:endParaRPr b="0" lang="nl-N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latin typeface="Arial"/>
              </a:rPr>
              <a:t>Derde overzichtsniveau</a:t>
            </a:r>
            <a:endParaRPr b="0" lang="nl-N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000" spc="-1" strike="noStrike">
                <a:latin typeface="Arial"/>
              </a:rPr>
              <a:t>Vierde overzichtsniveau</a:t>
            </a:r>
            <a:endParaRPr b="0" lang="nl-N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Vijfde overzichtsniveau</a:t>
            </a:r>
            <a:endParaRPr b="0" lang="nl-N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Zesde overzichtsniveau</a:t>
            </a:r>
            <a:endParaRPr b="0" lang="nl-N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latin typeface="Arial"/>
              </a:rPr>
              <a:t>Zevende overzichtsniveau</a:t>
            </a:r>
            <a:endParaRPr b="0" lang="nl-NL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humanitas-thuisadministratie-limburg.nl/" TargetMode="External"/><Relationship Id="rId2" Type="http://schemas.openxmlformats.org/officeDocument/2006/relationships/hyperlink" Target="http://www.humanitas.nl/afdeling/maastricht-heuvelland" TargetMode="External"/><Relationship Id="rId3" Type="http://schemas.openxmlformats.org/officeDocument/2006/relationships/hyperlink" Target="mailto:maastricht@humanitas.nl" TargetMode="External"/><Relationship Id="rId4" Type="http://schemas.openxmlformats.org/officeDocument/2006/relationships/hyperlink" Target="mailto:ta.maastricht@humanitas.nl" TargetMode="External"/><Relationship Id="rId5" Type="http://schemas.openxmlformats.org/officeDocument/2006/relationships/hyperlink" Target="mailto:ta.maastricht@humanitas.nl" TargetMode="External"/><Relationship Id="rId6" Type="http://schemas.openxmlformats.org/officeDocument/2006/relationships/hyperlink" Target="mailto:ta.maastricht@humanitas.nl" TargetMode="External"/><Relationship Id="rId7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85400" y="359280"/>
            <a:ext cx="4707360" cy="30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 algn="ctr">
              <a:lnSpc>
                <a:spcPct val="90000"/>
              </a:lnSpc>
            </a:pPr>
            <a:r>
              <a:rPr b="1" lang="nl-NL" sz="4000" spc="-1" strike="noStrike">
                <a:solidFill>
                  <a:srgbClr val="f2f2f2"/>
                </a:solidFill>
                <a:latin typeface="Arial"/>
                <a:ea typeface="Arial"/>
              </a:rPr>
              <a:t>ADHD Cafe</a:t>
            </a:r>
            <a:br/>
            <a:br/>
            <a:br/>
            <a:r>
              <a:rPr b="1" i="1" lang="nl-NL" sz="2200" spc="-1" strike="noStrike">
                <a:solidFill>
                  <a:srgbClr val="f2f2f2"/>
                </a:solidFill>
                <a:latin typeface="Arial"/>
                <a:ea typeface="Arial"/>
              </a:rPr>
              <a:t>Kennismaking  4 maart 2022</a:t>
            </a:r>
            <a:br/>
            <a:br/>
            <a:br/>
            <a:r>
              <a:rPr b="1" i="1" lang="nl-NL" sz="2200" spc="-1" strike="noStrike">
                <a:solidFill>
                  <a:srgbClr val="f2f2f2"/>
                </a:solidFill>
                <a:latin typeface="Arial"/>
                <a:ea typeface="Arial"/>
              </a:rPr>
              <a:t> Humanitas Thuisadministratie</a:t>
            </a:r>
            <a:endParaRPr b="0" lang="nl-NL" sz="2200" spc="-1" strike="noStrike">
              <a:latin typeface="Arial"/>
            </a:endParaRPr>
          </a:p>
        </p:txBody>
      </p:sp>
      <p:sp>
        <p:nvSpPr>
          <p:cNvPr id="301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4B036A9-C87B-43F6-930C-3F4FF95D2E05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1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02" name="CustomShape 3"/>
          <p:cNvSpPr/>
          <p:nvPr/>
        </p:nvSpPr>
        <p:spPr>
          <a:xfrm>
            <a:off x="597960" y="4835880"/>
            <a:ext cx="24710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nl-NL" sz="1000" spc="-1" strike="noStrike">
                <a:solidFill>
                  <a:srgbClr val="f2f2f2"/>
                </a:solidFill>
                <a:latin typeface="Arial"/>
                <a:ea typeface="Arial"/>
              </a:rPr>
              <a:t>Erik Kicken</a:t>
            </a:r>
            <a:endParaRPr b="0" lang="nl-NL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04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9C32673A-BD32-44E8-820F-844E679BC79E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1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431640" y="126000"/>
            <a:ext cx="428616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262626"/>
                </a:solidFill>
                <a:latin typeface="Arial"/>
                <a:ea typeface="Arial"/>
              </a:rPr>
              <a:t>Humanitas</a:t>
            </a:r>
            <a:br/>
            <a:r>
              <a:rPr b="0" i="1" lang="nl-NL" sz="1600" spc="-1" strike="noStrike">
                <a:solidFill>
                  <a:srgbClr val="262626"/>
                </a:solidFill>
                <a:latin typeface="Arial"/>
                <a:ea typeface="Arial"/>
              </a:rPr>
              <a:t>Missie, organisatie en waarden</a:t>
            </a:r>
            <a:endParaRPr b="0" lang="nl-NL" sz="1600" spc="-1" strike="noStrike">
              <a:latin typeface="Arial"/>
            </a:endParaRPr>
          </a:p>
        </p:txBody>
      </p:sp>
      <p:sp>
        <p:nvSpPr>
          <p:cNvPr id="306" name="CustomShape 4"/>
          <p:cNvSpPr/>
          <p:nvPr/>
        </p:nvSpPr>
        <p:spPr>
          <a:xfrm>
            <a:off x="479880" y="1244880"/>
            <a:ext cx="7495560" cy="34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Missie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76 jaar jong.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Landelijke organisatie (districten).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19.000 vrijwilligers helpen 74.000 deelnemers.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Waarden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343080">
              <a:lnSpc>
                <a:spcPct val="100000"/>
              </a:lnSpc>
            </a:pPr>
            <a:endParaRPr b="0" lang="nl-NL" sz="1500" spc="-1" strike="noStrike">
              <a:latin typeface="Arial"/>
            </a:endParaRPr>
          </a:p>
          <a:p>
            <a:pPr marL="343080">
              <a:lnSpc>
                <a:spcPct val="100000"/>
              </a:lnSpc>
            </a:pPr>
            <a:endParaRPr b="0" lang="nl-NL" sz="1500" spc="-1" strike="noStrike">
              <a:latin typeface="Arial"/>
            </a:endParaRPr>
          </a:p>
        </p:txBody>
      </p:sp>
      <p:sp>
        <p:nvSpPr>
          <p:cNvPr id="307" name="CustomShape 5"/>
          <p:cNvSpPr/>
          <p:nvPr/>
        </p:nvSpPr>
        <p:spPr>
          <a:xfrm>
            <a:off x="1897920" y="3611520"/>
            <a:ext cx="2565360" cy="7416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CustomShape 6"/>
          <p:cNvSpPr/>
          <p:nvPr/>
        </p:nvSpPr>
        <p:spPr>
          <a:xfrm>
            <a:off x="1759680" y="1421640"/>
            <a:ext cx="2703600" cy="10908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CustomShape 7"/>
          <p:cNvSpPr/>
          <p:nvPr/>
        </p:nvSpPr>
        <p:spPr>
          <a:xfrm>
            <a:off x="4464000" y="1347840"/>
            <a:ext cx="3279600" cy="1192320"/>
          </a:xfrm>
          <a:prstGeom prst="roundRect">
            <a:avLst>
              <a:gd name="adj" fmla="val 7666"/>
            </a:avLst>
          </a:prstGeom>
          <a:solidFill>
            <a:srgbClr val="ffc000">
              <a:alpha val="42000"/>
            </a:srgbClr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>
            <a:noAutofit/>
          </a:bodyPr>
          <a:p>
            <a:pPr>
              <a:lnSpc>
                <a:spcPct val="100000"/>
              </a:lnSpc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Humanitas komt op voor een samen-leving waarin mensen actief vorm geven aan hun eigen leven en verantwoorde-lijkheid nemen voor het samenleven met elkaar (humanistische uitgangspunten).</a:t>
            </a:r>
            <a:endParaRPr b="0" lang="nl-NL" sz="1200" spc="-1" strike="noStrike">
              <a:latin typeface="Arial"/>
            </a:endParaRPr>
          </a:p>
        </p:txBody>
      </p:sp>
      <p:sp>
        <p:nvSpPr>
          <p:cNvPr id="310" name="CustomShape 8"/>
          <p:cNvSpPr/>
          <p:nvPr/>
        </p:nvSpPr>
        <p:spPr>
          <a:xfrm>
            <a:off x="4524480" y="3430440"/>
            <a:ext cx="2645640" cy="1192320"/>
          </a:xfrm>
          <a:prstGeom prst="roundRect">
            <a:avLst>
              <a:gd name="adj" fmla="val 7666"/>
            </a:avLst>
          </a:prstGeom>
          <a:solidFill>
            <a:srgbClr val="ff0000">
              <a:alpha val="17000"/>
            </a:srgbClr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>
            <a:noAutofit/>
          </a:bodyPr>
          <a:p>
            <a:pPr marL="257040" indent="-25632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Gelijkwaardigheid</a:t>
            </a:r>
            <a:endParaRPr b="0" lang="nl-NL" sz="1200" spc="-1" strike="noStrike">
              <a:latin typeface="Arial"/>
            </a:endParaRPr>
          </a:p>
          <a:p>
            <a:pPr marL="257040" indent="-25632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Regie over je eigen leven</a:t>
            </a:r>
            <a:endParaRPr b="0" lang="nl-NL" sz="1200" spc="-1" strike="noStrike">
              <a:latin typeface="Arial"/>
            </a:endParaRPr>
          </a:p>
          <a:p>
            <a:pPr marL="257040" indent="-25632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Verantwoordelijkheid nemen voor jezelf en anderen</a:t>
            </a:r>
            <a:endParaRPr b="0" lang="nl-NL" sz="1200" spc="-1" strike="noStrike">
              <a:latin typeface="Arial"/>
            </a:endParaRPr>
          </a:p>
          <a:p>
            <a:pPr marL="257040" indent="-25632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Vraaggericht werken</a:t>
            </a:r>
            <a:endParaRPr b="0" lang="nl-NL" sz="1200" spc="-1" strike="noStrike">
              <a:latin typeface="Arial"/>
            </a:endParaRPr>
          </a:p>
        </p:txBody>
      </p:sp>
      <p:sp>
        <p:nvSpPr>
          <p:cNvPr id="311" name="Line 9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4399F42-6572-477E-9ED2-40C791C7DE41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14" name="CustomShape 3"/>
          <p:cNvSpPr/>
          <p:nvPr/>
        </p:nvSpPr>
        <p:spPr>
          <a:xfrm>
            <a:off x="431640" y="-59400"/>
            <a:ext cx="5460120" cy="96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262626"/>
                </a:solidFill>
                <a:latin typeface="Arial"/>
                <a:ea typeface="Arial"/>
              </a:rPr>
              <a:t>Humanitas</a:t>
            </a:r>
            <a:r>
              <a:rPr b="0" lang="nl-NL" sz="32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2400" spc="-1" strike="noStrike">
                <a:solidFill>
                  <a:srgbClr val="262626"/>
                </a:solidFill>
                <a:latin typeface="Arial"/>
                <a:ea typeface="Arial"/>
              </a:rPr>
              <a:t>Maastricht - Heuvelland</a:t>
            </a:r>
            <a:br/>
            <a:r>
              <a:rPr b="0" lang="nl-NL" sz="1800" spc="-1" strike="noStrike">
                <a:solidFill>
                  <a:srgbClr val="262626"/>
                </a:solidFill>
                <a:latin typeface="Arial"/>
                <a:ea typeface="Arial"/>
              </a:rPr>
              <a:t>Thema’s / Projecten</a:t>
            </a:r>
            <a:br/>
            <a:endParaRPr b="0" lang="nl-NL" sz="1800" spc="-1" strike="noStrike">
              <a:latin typeface="Arial"/>
            </a:endParaRPr>
          </a:p>
        </p:txBody>
      </p:sp>
      <p:sp>
        <p:nvSpPr>
          <p:cNvPr id="315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6" name="Tijdelijke aanduiding voor inhoud 8" descr=""/>
          <p:cNvPicPr/>
          <p:nvPr/>
        </p:nvPicPr>
        <p:blipFill>
          <a:blip r:embed="rId1"/>
          <a:stretch/>
        </p:blipFill>
        <p:spPr>
          <a:xfrm>
            <a:off x="463680" y="1470960"/>
            <a:ext cx="966240" cy="1349280"/>
          </a:xfrm>
          <a:prstGeom prst="rect">
            <a:avLst/>
          </a:prstGeom>
          <a:ln w="0">
            <a:noFill/>
          </a:ln>
        </p:spPr>
      </p:pic>
      <p:pic>
        <p:nvPicPr>
          <p:cNvPr id="317" name="Tijdelijke aanduiding voor inhoud 7" descr=""/>
          <p:cNvPicPr/>
          <p:nvPr/>
        </p:nvPicPr>
        <p:blipFill>
          <a:blip r:embed="rId2"/>
          <a:stretch/>
        </p:blipFill>
        <p:spPr>
          <a:xfrm>
            <a:off x="2490120" y="1470960"/>
            <a:ext cx="966240" cy="1349280"/>
          </a:xfrm>
          <a:prstGeom prst="rect">
            <a:avLst/>
          </a:prstGeom>
          <a:ln w="0">
            <a:noFill/>
          </a:ln>
        </p:spPr>
      </p:pic>
      <p:pic>
        <p:nvPicPr>
          <p:cNvPr id="318" name="Tijdelijke aanduiding voor inhoud 2" descr=""/>
          <p:cNvPicPr/>
          <p:nvPr/>
        </p:nvPicPr>
        <p:blipFill>
          <a:blip r:embed="rId3"/>
          <a:stretch/>
        </p:blipFill>
        <p:spPr>
          <a:xfrm>
            <a:off x="4593240" y="1470960"/>
            <a:ext cx="966240" cy="1349280"/>
          </a:xfrm>
          <a:prstGeom prst="rect">
            <a:avLst/>
          </a:prstGeom>
          <a:ln w="0">
            <a:noFill/>
          </a:ln>
        </p:spPr>
      </p:pic>
      <p:pic>
        <p:nvPicPr>
          <p:cNvPr id="319" name="Tijdelijke aanduiding voor inhoud 6" descr=""/>
          <p:cNvPicPr/>
          <p:nvPr/>
        </p:nvPicPr>
        <p:blipFill>
          <a:blip r:embed="rId4"/>
          <a:stretch/>
        </p:blipFill>
        <p:spPr>
          <a:xfrm>
            <a:off x="463680" y="3253320"/>
            <a:ext cx="966240" cy="1349280"/>
          </a:xfrm>
          <a:prstGeom prst="rect">
            <a:avLst/>
          </a:prstGeom>
          <a:ln w="0">
            <a:noFill/>
          </a:ln>
        </p:spPr>
      </p:pic>
      <p:pic>
        <p:nvPicPr>
          <p:cNvPr id="320" name="Tijdelijke aanduiding voor inhoud 7" descr=""/>
          <p:cNvPicPr/>
          <p:nvPr/>
        </p:nvPicPr>
        <p:blipFill>
          <a:blip r:embed="rId5"/>
          <a:stretch/>
        </p:blipFill>
        <p:spPr>
          <a:xfrm>
            <a:off x="2490120" y="3253320"/>
            <a:ext cx="966240" cy="1349280"/>
          </a:xfrm>
          <a:prstGeom prst="rect">
            <a:avLst/>
          </a:prstGeom>
          <a:ln w="0">
            <a:noFill/>
          </a:ln>
        </p:spPr>
      </p:pic>
      <p:pic>
        <p:nvPicPr>
          <p:cNvPr id="321" name="Tijdelijke aanduiding voor inhoud 3" descr=""/>
          <p:cNvPicPr/>
          <p:nvPr/>
        </p:nvPicPr>
        <p:blipFill>
          <a:blip r:embed="rId6"/>
          <a:stretch/>
        </p:blipFill>
        <p:spPr>
          <a:xfrm>
            <a:off x="4593240" y="3253320"/>
            <a:ext cx="966240" cy="1349280"/>
          </a:xfrm>
          <a:prstGeom prst="rect">
            <a:avLst/>
          </a:prstGeom>
          <a:ln w="0">
            <a:noFill/>
          </a:ln>
        </p:spPr>
      </p:pic>
      <p:sp>
        <p:nvSpPr>
          <p:cNvPr id="322" name="CustomShape 5"/>
          <p:cNvSpPr/>
          <p:nvPr/>
        </p:nvSpPr>
        <p:spPr>
          <a:xfrm>
            <a:off x="2406600" y="2976120"/>
            <a:ext cx="80928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nl-NL" sz="1050" spc="-1" strike="noStrike">
                <a:solidFill>
                  <a:srgbClr val="000000"/>
                </a:solidFill>
                <a:latin typeface="Arial"/>
                <a:ea typeface="Arial"/>
              </a:rPr>
              <a:t>Detentie</a:t>
            </a:r>
            <a:endParaRPr b="0" lang="nl-NL" sz="1050" spc="-1" strike="noStrike">
              <a:latin typeface="Arial"/>
            </a:endParaRPr>
          </a:p>
        </p:txBody>
      </p:sp>
      <p:sp>
        <p:nvSpPr>
          <p:cNvPr id="323" name="CustomShape 6"/>
          <p:cNvSpPr/>
          <p:nvPr/>
        </p:nvSpPr>
        <p:spPr>
          <a:xfrm>
            <a:off x="426600" y="1197360"/>
            <a:ext cx="134928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nl-NL" sz="1050" spc="-1" strike="noStrike">
                <a:solidFill>
                  <a:srgbClr val="000000"/>
                </a:solidFill>
                <a:latin typeface="Arial"/>
                <a:ea typeface="Arial"/>
              </a:rPr>
              <a:t>Eenzaamheid</a:t>
            </a:r>
            <a:endParaRPr b="0" lang="nl-NL" sz="1050" spc="-1" strike="noStrike">
              <a:latin typeface="Arial"/>
            </a:endParaRPr>
          </a:p>
        </p:txBody>
      </p:sp>
      <p:sp>
        <p:nvSpPr>
          <p:cNvPr id="324" name="CustomShape 7"/>
          <p:cNvSpPr/>
          <p:nvPr/>
        </p:nvSpPr>
        <p:spPr>
          <a:xfrm>
            <a:off x="3450960" y="3252240"/>
            <a:ext cx="1125720" cy="1342440"/>
          </a:xfrm>
          <a:prstGeom prst="rect">
            <a:avLst/>
          </a:prstGeom>
          <a:solidFill>
            <a:srgbClr val="90c04a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CustomShape 8"/>
          <p:cNvSpPr/>
          <p:nvPr/>
        </p:nvSpPr>
        <p:spPr>
          <a:xfrm>
            <a:off x="2442240" y="1224000"/>
            <a:ext cx="57708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nl-NL" sz="1050" spc="-1" strike="noStrike">
                <a:solidFill>
                  <a:srgbClr val="000000"/>
                </a:solidFill>
                <a:latin typeface="Arial"/>
                <a:ea typeface="Arial"/>
              </a:rPr>
              <a:t>Verlies</a:t>
            </a:r>
            <a:endParaRPr b="0" lang="nl-NL" sz="1050" spc="-1" strike="noStrike">
              <a:latin typeface="Arial"/>
            </a:endParaRPr>
          </a:p>
        </p:txBody>
      </p:sp>
      <p:sp>
        <p:nvSpPr>
          <p:cNvPr id="326" name="CustomShape 9"/>
          <p:cNvSpPr/>
          <p:nvPr/>
        </p:nvSpPr>
        <p:spPr>
          <a:xfrm>
            <a:off x="4539240" y="1225080"/>
            <a:ext cx="134928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nl-NL" sz="1050" spc="-1" strike="noStrike">
                <a:solidFill>
                  <a:srgbClr val="000000"/>
                </a:solidFill>
                <a:latin typeface="Arial"/>
                <a:ea typeface="Arial"/>
              </a:rPr>
              <a:t>Opvoeden</a:t>
            </a:r>
            <a:endParaRPr b="0" lang="nl-NL" sz="1050" spc="-1" strike="noStrike">
              <a:latin typeface="Arial"/>
            </a:endParaRPr>
          </a:p>
        </p:txBody>
      </p:sp>
      <p:sp>
        <p:nvSpPr>
          <p:cNvPr id="327" name="CustomShape 10"/>
          <p:cNvSpPr/>
          <p:nvPr/>
        </p:nvSpPr>
        <p:spPr>
          <a:xfrm>
            <a:off x="372600" y="2976120"/>
            <a:ext cx="134928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nl-NL" sz="1050" spc="-1" strike="noStrike">
                <a:solidFill>
                  <a:srgbClr val="000000"/>
                </a:solidFill>
                <a:latin typeface="Arial"/>
                <a:ea typeface="Arial"/>
              </a:rPr>
              <a:t>Opgroeien</a:t>
            </a:r>
            <a:endParaRPr b="0" lang="nl-NL" sz="1050" spc="-1" strike="noStrike">
              <a:latin typeface="Arial"/>
            </a:endParaRPr>
          </a:p>
        </p:txBody>
      </p:sp>
      <p:sp>
        <p:nvSpPr>
          <p:cNvPr id="328" name="CustomShape 11"/>
          <p:cNvSpPr/>
          <p:nvPr/>
        </p:nvSpPr>
        <p:spPr>
          <a:xfrm>
            <a:off x="4593240" y="2941920"/>
            <a:ext cx="206676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nl-NL" sz="1600" spc="-1" strike="noStrike">
                <a:solidFill>
                  <a:srgbClr val="000000"/>
                </a:solidFill>
                <a:latin typeface="Arial"/>
                <a:ea typeface="Arial"/>
              </a:rPr>
              <a:t>Thuisadminstratie</a:t>
            </a:r>
            <a:endParaRPr b="0" lang="nl-NL" sz="1600" spc="-1" strike="noStrike">
              <a:latin typeface="Arial"/>
            </a:endParaRPr>
          </a:p>
        </p:txBody>
      </p:sp>
      <p:sp>
        <p:nvSpPr>
          <p:cNvPr id="329" name="CustomShape 12"/>
          <p:cNvSpPr/>
          <p:nvPr/>
        </p:nvSpPr>
        <p:spPr>
          <a:xfrm>
            <a:off x="5471280" y="3337560"/>
            <a:ext cx="1089000" cy="152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Thuis-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administratie.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Jongeren &amp; Geld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Thuis-administratie </a:t>
            </a:r>
            <a:r>
              <a:rPr b="1" lang="nl-NL" sz="1100" spc="-1" strike="noStrike">
                <a:solidFill>
                  <a:srgbClr val="ffff00"/>
                </a:solidFill>
                <a:latin typeface="Arial"/>
                <a:ea typeface="Arial"/>
              </a:rPr>
              <a:t>Heuvelland</a:t>
            </a:r>
            <a:endParaRPr b="0" lang="nl-NL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1100" spc="-1" strike="noStrike">
              <a:latin typeface="Arial"/>
            </a:endParaRPr>
          </a:p>
        </p:txBody>
      </p:sp>
      <p:sp>
        <p:nvSpPr>
          <p:cNvPr id="330" name="CustomShape 13"/>
          <p:cNvSpPr/>
          <p:nvPr/>
        </p:nvSpPr>
        <p:spPr>
          <a:xfrm>
            <a:off x="3444120" y="1477080"/>
            <a:ext cx="1161360" cy="1349280"/>
          </a:xfrm>
          <a:prstGeom prst="rect">
            <a:avLst/>
          </a:prstGeom>
          <a:solidFill>
            <a:srgbClr val="ffe328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1" name="CustomShape 14"/>
          <p:cNvSpPr/>
          <p:nvPr/>
        </p:nvSpPr>
        <p:spPr>
          <a:xfrm>
            <a:off x="1425960" y="3253320"/>
            <a:ext cx="1056600" cy="1349280"/>
          </a:xfrm>
          <a:prstGeom prst="rect">
            <a:avLst/>
          </a:prstGeom>
          <a:solidFill>
            <a:srgbClr val="f2bbb6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2" name="CustomShape 15"/>
          <p:cNvSpPr/>
          <p:nvPr/>
        </p:nvSpPr>
        <p:spPr>
          <a:xfrm>
            <a:off x="1429560" y="1470960"/>
            <a:ext cx="1049040" cy="1349280"/>
          </a:xfrm>
          <a:prstGeom prst="rect">
            <a:avLst/>
          </a:prstGeom>
          <a:solidFill>
            <a:srgbClr val="8b2f3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sp>
        <p:nvSpPr>
          <p:cNvPr id="333" name="CustomShape 16"/>
          <p:cNvSpPr/>
          <p:nvPr/>
        </p:nvSpPr>
        <p:spPr>
          <a:xfrm>
            <a:off x="1209240" y="1618560"/>
            <a:ext cx="1269360" cy="10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Domus.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Personen Verward Gedrag.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Taalmaatjes.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Vriendschappelijk Contact.</a:t>
            </a:r>
            <a:endParaRPr b="0" lang="nl-NL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900" spc="-1" strike="noStrike">
              <a:latin typeface="Arial"/>
            </a:endParaRPr>
          </a:p>
        </p:txBody>
      </p:sp>
      <p:sp>
        <p:nvSpPr>
          <p:cNvPr id="334" name="CustomShape 17"/>
          <p:cNvSpPr/>
          <p:nvPr/>
        </p:nvSpPr>
        <p:spPr>
          <a:xfrm>
            <a:off x="3467520" y="1649880"/>
            <a:ext cx="113328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000000"/>
                </a:solidFill>
                <a:latin typeface="Arial"/>
                <a:ea typeface="Arial"/>
              </a:rPr>
              <a:t>Verlies en Rouw</a:t>
            </a:r>
            <a:endParaRPr b="0" lang="nl-NL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900" spc="-1" strike="noStrike">
              <a:latin typeface="Arial"/>
            </a:endParaRPr>
          </a:p>
        </p:txBody>
      </p:sp>
      <p:sp>
        <p:nvSpPr>
          <p:cNvPr id="335" name="CustomShape 18"/>
          <p:cNvSpPr/>
          <p:nvPr/>
        </p:nvSpPr>
        <p:spPr>
          <a:xfrm>
            <a:off x="5556960" y="1474560"/>
            <a:ext cx="917280" cy="1346040"/>
          </a:xfrm>
          <a:prstGeom prst="rect">
            <a:avLst/>
          </a:prstGeom>
          <a:solidFill>
            <a:srgbClr val="87b8d9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6" name="CustomShape 19"/>
          <p:cNvSpPr/>
          <p:nvPr/>
        </p:nvSpPr>
        <p:spPr>
          <a:xfrm>
            <a:off x="5609160" y="1671120"/>
            <a:ext cx="11332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000000"/>
                </a:solidFill>
                <a:latin typeface="Arial"/>
                <a:ea typeface="Arial"/>
              </a:rPr>
              <a:t>BOR</a:t>
            </a:r>
            <a:endParaRPr b="0" lang="nl-NL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900" spc="-1" strike="noStrike">
              <a:latin typeface="Arial"/>
            </a:endParaRPr>
          </a:p>
        </p:txBody>
      </p:sp>
      <p:sp>
        <p:nvSpPr>
          <p:cNvPr id="337" name="CustomShape 20"/>
          <p:cNvSpPr/>
          <p:nvPr/>
        </p:nvSpPr>
        <p:spPr>
          <a:xfrm>
            <a:off x="6936840" y="2001240"/>
            <a:ext cx="1992600" cy="1880280"/>
          </a:xfrm>
          <a:prstGeom prst="roundRect">
            <a:avLst>
              <a:gd name="adj" fmla="val 7691"/>
            </a:avLst>
          </a:prstGeom>
          <a:solidFill>
            <a:schemeClr val="accent1">
              <a:alpha val="12000"/>
            </a:schemeClr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>
            <a:noAutofit/>
          </a:bodyPr>
          <a:p>
            <a:pPr>
              <a:lnSpc>
                <a:spcPct val="100000"/>
              </a:lnSpc>
            </a:pPr>
            <a:endParaRPr b="0" lang="nl-NL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nl-NL" sz="1400" spc="-1" strike="noStrike">
                <a:solidFill>
                  <a:srgbClr val="000000"/>
                </a:solidFill>
                <a:latin typeface="Arial"/>
                <a:ea typeface="Arial"/>
              </a:rPr>
              <a:t>250 vrijwilligers</a:t>
            </a:r>
            <a:endParaRPr b="0" lang="nl-NL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nl-NL" sz="1400" spc="-1" strike="noStrike">
                <a:solidFill>
                  <a:srgbClr val="000000"/>
                </a:solidFill>
                <a:latin typeface="Arial"/>
                <a:ea typeface="Arial"/>
              </a:rPr>
              <a:t>20 coördinatoren</a:t>
            </a:r>
            <a:endParaRPr b="0" lang="nl-NL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nl-NL" sz="1400" spc="-1" strike="noStrike">
                <a:solidFill>
                  <a:srgbClr val="000000"/>
                </a:solidFill>
                <a:latin typeface="Arial"/>
                <a:ea typeface="Arial"/>
              </a:rPr>
              <a:t>610 ondersteunde deelnemers in 2020</a:t>
            </a:r>
            <a:endParaRPr b="0" lang="nl-NL" sz="1400" spc="-1" strike="noStrike">
              <a:latin typeface="Arial"/>
            </a:endParaRPr>
          </a:p>
        </p:txBody>
      </p:sp>
      <p:sp>
        <p:nvSpPr>
          <p:cNvPr id="338" name="CustomShape 21"/>
          <p:cNvSpPr/>
          <p:nvPr/>
        </p:nvSpPr>
        <p:spPr>
          <a:xfrm>
            <a:off x="5542200" y="3252240"/>
            <a:ext cx="986400" cy="1342440"/>
          </a:xfrm>
          <a:prstGeom prst="rect">
            <a:avLst/>
          </a:prstGeom>
          <a:solidFill>
            <a:srgbClr val="d9212b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9" name="CustomShape 22"/>
          <p:cNvSpPr/>
          <p:nvPr/>
        </p:nvSpPr>
        <p:spPr>
          <a:xfrm>
            <a:off x="5460480" y="3230280"/>
            <a:ext cx="1089000" cy="152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Thuis-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administratie.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Jongeren &amp; Geld</a:t>
            </a:r>
            <a:br/>
            <a:r>
              <a:rPr b="1" lang="nl-NL" sz="9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nl-NL" sz="900" spc="-1" strike="noStrike">
              <a:latin typeface="Arial"/>
            </a:endParaRPr>
          </a:p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nl-NL" sz="900" spc="-1" strike="noStrike">
                <a:solidFill>
                  <a:srgbClr val="ffffff"/>
                </a:solidFill>
                <a:latin typeface="Arial"/>
                <a:ea typeface="Arial"/>
              </a:rPr>
              <a:t>Thuis-administratie </a:t>
            </a:r>
            <a:r>
              <a:rPr b="1" lang="nl-NL" sz="1100" spc="-1" strike="noStrike">
                <a:solidFill>
                  <a:srgbClr val="ffff00"/>
                </a:solidFill>
                <a:latin typeface="Arial"/>
                <a:ea typeface="Arial"/>
              </a:rPr>
              <a:t>Heuvelland</a:t>
            </a:r>
            <a:endParaRPr b="0" lang="nl-NL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1100" spc="-1" strike="noStrike">
              <a:latin typeface="Arial"/>
            </a:endParaRPr>
          </a:p>
        </p:txBody>
      </p:sp>
      <p:sp>
        <p:nvSpPr>
          <p:cNvPr id="340" name="CustomShape 23"/>
          <p:cNvSpPr/>
          <p:nvPr/>
        </p:nvSpPr>
        <p:spPr>
          <a:xfrm>
            <a:off x="1356120" y="3411720"/>
            <a:ext cx="113328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28520" indent="-1278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nl-NL" sz="900" spc="-1" strike="noStrike">
                <a:solidFill>
                  <a:srgbClr val="000000"/>
                </a:solidFill>
                <a:latin typeface="Arial"/>
                <a:ea typeface="Arial"/>
              </a:rPr>
              <a:t>Jongeren-</a:t>
            </a:r>
            <a:br/>
            <a:r>
              <a:rPr b="0" lang="nl-NL" sz="900" spc="-1" strike="noStrike">
                <a:solidFill>
                  <a:srgbClr val="000000"/>
                </a:solidFill>
                <a:latin typeface="Arial"/>
                <a:ea typeface="Arial"/>
              </a:rPr>
              <a:t>maatjes.</a:t>
            </a:r>
            <a:endParaRPr b="0" lang="nl-NL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nl-NL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42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19830806-DDF9-4518-9109-CB921943F63B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43" name="CustomShape 3"/>
          <p:cNvSpPr/>
          <p:nvPr/>
        </p:nvSpPr>
        <p:spPr>
          <a:xfrm>
            <a:off x="431640" y="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(1)</a:t>
            </a:r>
            <a:br/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Maastricht:</a:t>
            </a:r>
            <a:endParaRPr b="0" lang="nl-NL" sz="2400" spc="-1" strike="noStrike">
              <a:latin typeface="Arial"/>
            </a:endParaRPr>
          </a:p>
        </p:txBody>
      </p:sp>
      <p:sp>
        <p:nvSpPr>
          <p:cNvPr id="344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5" name="CustomShape 5"/>
          <p:cNvSpPr/>
          <p:nvPr/>
        </p:nvSpPr>
        <p:spPr>
          <a:xfrm>
            <a:off x="674280" y="1261440"/>
            <a:ext cx="6265080" cy="323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70c0"/>
                </a:solidFill>
                <a:latin typeface="Arial"/>
                <a:ea typeface="Arial"/>
              </a:rPr>
              <a:t>Feiten en cijfers 2020 - 2021:</a:t>
            </a:r>
            <a:br/>
            <a:endParaRPr b="0" lang="nl-NL" sz="1500" spc="-1" strike="noStrike">
              <a:latin typeface="Arial"/>
            </a:endParaRPr>
          </a:p>
          <a:p>
            <a:pPr lvl="3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25 vrijwilligers.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75 koppelingen deelnemers-vrijwilligers per jaar.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2 coördinatoren.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Samenwerking met:</a:t>
            </a:r>
            <a:endParaRPr b="0" lang="nl-NL" sz="15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</a:t>
            </a: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Trajekt (SBB)</a:t>
            </a:r>
            <a:endParaRPr b="0" lang="nl-NL" sz="12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</a:t>
            </a: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Gemeente  /  Sociale Zaken </a:t>
            </a:r>
            <a:endParaRPr b="0" lang="nl-NL" sz="12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</a:t>
            </a: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Kredietbank Limburg</a:t>
            </a:r>
            <a:endParaRPr b="0" lang="nl-NL" sz="12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</a:t>
            </a:r>
            <a:r>
              <a:rPr b="0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Etc.</a:t>
            </a:r>
            <a:br/>
            <a:r>
              <a:rPr b="0" lang="nl-NL" sz="1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2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Website/telefoon Humanitas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</p:txBody>
      </p:sp>
      <p:sp>
        <p:nvSpPr>
          <p:cNvPr id="346" name="CustomShape 6"/>
          <p:cNvSpPr/>
          <p:nvPr/>
        </p:nvSpPr>
        <p:spPr>
          <a:xfrm>
            <a:off x="3162960" y="2946960"/>
            <a:ext cx="2581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47" name="CustomShape 7"/>
          <p:cNvSpPr/>
          <p:nvPr/>
        </p:nvSpPr>
        <p:spPr>
          <a:xfrm>
            <a:off x="5955480" y="2506680"/>
            <a:ext cx="1410480" cy="125784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760" rIns="68760" tIns="34200" bIns="34200">
            <a:noAutofit/>
          </a:bodyPr>
          <a:p>
            <a:pPr algn="ctr">
              <a:lnSpc>
                <a:spcPct val="100000"/>
              </a:lnSpc>
            </a:pPr>
            <a:endParaRPr b="0" lang="nl-NL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nl-NL" sz="1350" spc="-1" strike="noStrike">
                <a:solidFill>
                  <a:srgbClr val="000000"/>
                </a:solidFill>
                <a:latin typeface="Arial"/>
                <a:ea typeface="Arial"/>
              </a:rPr>
              <a:t>Hulpvraag aanmeldingen</a:t>
            </a:r>
            <a:endParaRPr b="0" lang="nl-NL" sz="1350" spc="-1" strike="noStrike">
              <a:latin typeface="Arial"/>
            </a:endParaRPr>
          </a:p>
        </p:txBody>
      </p:sp>
      <p:sp>
        <p:nvSpPr>
          <p:cNvPr id="348" name="CustomShape 8"/>
          <p:cNvSpPr/>
          <p:nvPr/>
        </p:nvSpPr>
        <p:spPr>
          <a:xfrm>
            <a:off x="3162960" y="2779920"/>
            <a:ext cx="2585880" cy="288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49" name="CustomShape 9"/>
          <p:cNvSpPr/>
          <p:nvPr/>
        </p:nvSpPr>
        <p:spPr>
          <a:xfrm>
            <a:off x="1916280" y="3313080"/>
            <a:ext cx="3810240" cy="3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50" name="CustomShape 10"/>
          <p:cNvSpPr/>
          <p:nvPr/>
        </p:nvSpPr>
        <p:spPr>
          <a:xfrm>
            <a:off x="3158640" y="3135960"/>
            <a:ext cx="2585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30B29525-DA37-491F-A75F-EC201C367FFB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53" name="CustomShape 3"/>
          <p:cNvSpPr/>
          <p:nvPr/>
        </p:nvSpPr>
        <p:spPr>
          <a:xfrm>
            <a:off x="431640" y="2232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(2)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54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5" name="CustomShape 5"/>
          <p:cNvSpPr/>
          <p:nvPr/>
        </p:nvSpPr>
        <p:spPr>
          <a:xfrm>
            <a:off x="420480" y="1638360"/>
            <a:ext cx="6873480" cy="156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>
              <a:lnSpc>
                <a:spcPct val="100000"/>
              </a:lnSpc>
            </a:pPr>
            <a:r>
              <a:rPr b="1" lang="nl-NL" sz="2000" spc="-1" strike="noStrike">
                <a:solidFill>
                  <a:srgbClr val="000000"/>
                </a:solidFill>
                <a:latin typeface="Arial"/>
                <a:ea typeface="Arial"/>
              </a:rPr>
              <a:t>Thema: </a:t>
            </a:r>
            <a:br/>
            <a:r>
              <a:rPr b="0" lang="nl-NL" sz="2000" spc="-1" strike="noStrike">
                <a:solidFill>
                  <a:srgbClr val="000000"/>
                </a:solidFill>
                <a:latin typeface="Arial"/>
                <a:ea typeface="Arial"/>
              </a:rPr>
              <a:t>Tijdelijke ondersteuning voor mensen die op eigen kracht iets willen veranderen aan hun financiële en administratieve situatie.</a:t>
            </a:r>
            <a:endParaRPr b="0" lang="nl-NL" sz="2000" spc="-1" strike="noStrike">
              <a:latin typeface="Arial"/>
            </a:endParaRPr>
          </a:p>
          <a:p>
            <a:pPr marL="228600">
              <a:lnSpc>
                <a:spcPct val="100000"/>
              </a:lnSpc>
            </a:pPr>
            <a:endParaRPr b="0" lang="nl-NL" sz="2000" spc="-1" strike="noStrike">
              <a:latin typeface="Arial"/>
            </a:endParaRPr>
          </a:p>
          <a:p>
            <a:pPr marL="228600">
              <a:lnSpc>
                <a:spcPct val="100000"/>
              </a:lnSpc>
            </a:pPr>
            <a:endParaRPr b="0" lang="nl-NL" sz="2000" spc="-1" strike="noStrike">
              <a:latin typeface="Arial"/>
            </a:endParaRPr>
          </a:p>
          <a:p>
            <a:pPr marL="228600">
              <a:lnSpc>
                <a:spcPct val="100000"/>
              </a:lnSpc>
            </a:pPr>
            <a:endParaRPr b="0" lang="nl-NL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C40E1DF1-CB18-4326-B231-6C4777FEC08F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431640" y="1260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(3)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59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0" name="CustomShape 5"/>
          <p:cNvSpPr/>
          <p:nvPr/>
        </p:nvSpPr>
        <p:spPr>
          <a:xfrm>
            <a:off x="822240" y="1267200"/>
            <a:ext cx="7273080" cy="32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Soorten hulpvragen:</a:t>
            </a:r>
            <a:endParaRPr b="0" lang="nl-NL" sz="18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Ordenen van administratie en post (z.g. klapperen).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Budgetteren/stabiliseren: overzicht inkomsten en uitgaven (budgetoverzicht).</a:t>
            </a:r>
            <a:endParaRPr b="0" lang="nl-NL" sz="15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  </a:t>
            </a:r>
            <a:r>
              <a:rPr b="0" i="1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Inclusief check op toeslagen / regelingen, hulp bij contacten met instanties (belastingdienst,</a:t>
            </a:r>
            <a:br/>
            <a:r>
              <a:rPr b="0" i="1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 kredietbank, sociale dienst, zorgverzekering, UWV, ect.).</a:t>
            </a:r>
            <a:br/>
            <a:endParaRPr b="0" lang="nl-NL" sz="12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Hulp bij voorbereiding schuldhulpverlening.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Ondersteuning van niet-zelfredzame ouderen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       </a:t>
            </a:r>
            <a:r>
              <a:rPr b="0" i="1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Omvat in de regel zowel het ordenen van de administratie als het budgetteren/stabiliseren </a:t>
            </a:r>
            <a:br/>
            <a:r>
              <a:rPr b="0" i="1" lang="nl-NL" sz="1200" spc="-1" strike="noStrike">
                <a:solidFill>
                  <a:srgbClr val="000000"/>
                </a:solidFill>
                <a:latin typeface="Arial"/>
                <a:ea typeface="Arial"/>
              </a:rPr>
              <a:t>           en een ondersteuning van twee tot vier maal per jaar.</a:t>
            </a:r>
            <a:endParaRPr b="0" lang="nl-NL" sz="12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tabLst>
                <a:tab algn="l" pos="0"/>
              </a:tabLst>
            </a:pPr>
            <a:endParaRPr b="0" lang="nl-NL" sz="12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tabLst>
                <a:tab algn="l" pos="0"/>
              </a:tabLst>
            </a:pPr>
            <a:endParaRPr b="0" lang="nl-NL" sz="12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tabLst>
                <a:tab algn="l" pos="0"/>
              </a:tabLst>
            </a:pPr>
            <a:endParaRPr b="0" lang="nl-NL" sz="1200" spc="-1" strike="noStrike">
              <a:latin typeface="Arial"/>
            </a:endParaRPr>
          </a:p>
          <a:p>
            <a:pPr marL="228600" indent="-199440">
              <a:lnSpc>
                <a:spcPct val="100000"/>
              </a:lnSpc>
              <a:tabLst>
                <a:tab algn="l" pos="0"/>
              </a:tabLst>
            </a:pPr>
            <a:endParaRPr b="0" lang="nl-NL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62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BBF61EDF-FEEA-4D1E-8280-896AED90D7D8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63" name="CustomShape 3"/>
          <p:cNvSpPr/>
          <p:nvPr/>
        </p:nvSpPr>
        <p:spPr>
          <a:xfrm>
            <a:off x="431640" y="1260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(4)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64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5" name="CustomShape 5"/>
          <p:cNvSpPr/>
          <p:nvPr/>
        </p:nvSpPr>
        <p:spPr>
          <a:xfrm>
            <a:off x="707040" y="1244160"/>
            <a:ext cx="8233560" cy="338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Wat kost het?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Geen geld / de hulp is gratis voor deelnemers, wél eigen inzet en motivatie van deelnemers.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We waarderen subsidie van deelnemende gemeenten voor opleiding, reiskosten en enige 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 professionele begeleiding van vrijwilligers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              </a:t>
            </a:r>
            <a:br/>
            <a:r>
              <a:rPr b="1" i="1" lang="nl-NL" sz="1500" spc="-1" strike="noStrike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Aanpak  =   werken aan zelfredzaamheid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Deelnemer pakt het zelf op.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Vrijwilliger begeleidt en ondersteunt.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In het begin vaak wat meer begeleiding, later minder.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Zo nodig doorverwijzen.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Begeleiding in de regel niet langer dan een jaar ( muv ouderen).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nodeType="with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nodeType="with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67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DB342A75-5FA5-4BC0-927D-9439909A02E2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68" name="CustomShape 3"/>
          <p:cNvSpPr/>
          <p:nvPr/>
        </p:nvSpPr>
        <p:spPr>
          <a:xfrm>
            <a:off x="431640" y="1260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(5)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69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0" name="CustomShape 5"/>
          <p:cNvSpPr/>
          <p:nvPr/>
        </p:nvSpPr>
        <p:spPr>
          <a:xfrm>
            <a:off x="921600" y="1155600"/>
            <a:ext cx="7077600" cy="30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Onze ambities: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Kwalitatief goede armoedebestrijding: adequate hulp door enthousiaste,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 goed opgeleide vrijwilligers en coördinatoren.</a:t>
            </a:r>
            <a:br/>
            <a:r>
              <a:rPr b="0" lang="nl-NL" sz="1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nl-NL" sz="15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Er is veel werk aan de winkel:</a:t>
            </a:r>
            <a:endParaRPr b="0" lang="nl-NL" sz="15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Maastricht: uitbreiden activiteiten “Samen uit de Min”</a:t>
            </a:r>
            <a:endParaRPr b="0" lang="nl-NL" sz="1500" spc="-1" strike="noStrike">
              <a:latin typeface="Arial"/>
            </a:endParaRPr>
          </a:p>
          <a:p>
            <a:pPr lvl="1"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Heuvelland : gestart in Valkenburg aan de Geul en Vaals</a:t>
            </a:r>
            <a:br/>
            <a:r>
              <a:rPr b="0" lang="nl-NL" sz="18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nl-N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CB63A94E-1D63-413D-AAAB-16E6C9ED1975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73" name="CustomShape 3"/>
          <p:cNvSpPr/>
          <p:nvPr/>
        </p:nvSpPr>
        <p:spPr>
          <a:xfrm>
            <a:off x="431640" y="1260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</a:t>
            </a:r>
            <a:r>
              <a:rPr b="0" lang="nl-NL" sz="2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scope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74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5" name="CustomShape 5"/>
          <p:cNvSpPr/>
          <p:nvPr/>
        </p:nvSpPr>
        <p:spPr>
          <a:xfrm>
            <a:off x="425880" y="1069920"/>
            <a:ext cx="3915000" cy="30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nl-NL" sz="15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WEL: </a:t>
            </a:r>
            <a:r>
              <a:rPr b="0" i="1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mensen die op eigen kracht iets</a:t>
            </a:r>
            <a:br/>
            <a:r>
              <a:rPr b="0" i="1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      willen veranderen</a:t>
            </a:r>
            <a:br/>
            <a:endParaRPr b="0" lang="nl-NL" sz="14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</a:t>
            </a: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Inwoners met schulden</a:t>
            </a:r>
            <a:endParaRPr b="0" lang="nl-NL" sz="14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</a:t>
            </a: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Inwoners zonder schulden met onvoldoende</a:t>
            </a:r>
            <a:br/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 draagkracht</a:t>
            </a:r>
            <a:endParaRPr b="0" lang="nl-NL" sz="14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</a:t>
            </a: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oudere inwoners met onvoldoende </a:t>
            </a:r>
            <a:br/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  draagkracht (langdurig)</a:t>
            </a:r>
            <a:endParaRPr b="0" lang="nl-NL" sz="14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  </a:t>
            </a:r>
            <a:r>
              <a:rPr b="0" lang="nl-NL" sz="1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Wat gevraagd wordt </a:t>
            </a:r>
            <a:endParaRPr b="0" lang="nl-NL" sz="1400" spc="-1" strike="noStrike">
              <a:latin typeface="Arial"/>
            </a:endParaRPr>
          </a:p>
          <a:p>
            <a:pPr marL="200160" indent="-199440">
              <a:lnSpc>
                <a:spcPct val="100000"/>
              </a:lnSpc>
              <a:tabLst>
                <a:tab algn="l" pos="0"/>
              </a:tabLst>
            </a:pPr>
            <a:endParaRPr b="0" lang="nl-NL" sz="1400" spc="-1" strike="noStrike">
              <a:latin typeface="Arial"/>
            </a:endParaRPr>
          </a:p>
        </p:txBody>
      </p:sp>
      <p:sp>
        <p:nvSpPr>
          <p:cNvPr id="376" name="CustomShape 6"/>
          <p:cNvSpPr/>
          <p:nvPr/>
        </p:nvSpPr>
        <p:spPr>
          <a:xfrm>
            <a:off x="4474080" y="1069920"/>
            <a:ext cx="4431960" cy="30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marL="200160" indent="-199440">
              <a:lnSpc>
                <a:spcPct val="121000"/>
              </a:lnSpc>
              <a:tabLst>
                <a:tab algn="l" pos="0"/>
              </a:tabLst>
            </a:pPr>
            <a:r>
              <a:rPr b="1" lang="nl-NL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nl-NL" sz="1500" spc="-1" strike="noStrike">
                <a:solidFill>
                  <a:srgbClr val="000000"/>
                </a:solidFill>
                <a:highlight>
                  <a:srgbClr val="ff0000"/>
                </a:highlight>
                <a:latin typeface="Arial"/>
                <a:ea typeface="Arial"/>
              </a:rPr>
              <a:t>NIET</a:t>
            </a:r>
            <a:br/>
            <a:endParaRPr b="0" lang="nl-NL" sz="1500" spc="-1" strike="noStrike">
              <a:latin typeface="Arial"/>
            </a:endParaRPr>
          </a:p>
          <a:p>
            <a:pPr marL="457200" indent="-227880">
              <a:lnSpc>
                <a:spcPct val="121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ff0000"/>
                </a:highlight>
                <a:latin typeface="Arial"/>
                <a:ea typeface="Arial"/>
              </a:rPr>
              <a:t>Inwoners zonder schulden met voldoende draagkracht</a:t>
            </a:r>
            <a:endParaRPr b="0" lang="nl-NL" sz="1400" spc="-1" strike="noStrike">
              <a:latin typeface="Arial"/>
            </a:endParaRPr>
          </a:p>
          <a:p>
            <a:pPr marL="457200" indent="-227880">
              <a:lnSpc>
                <a:spcPct val="121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ff0000"/>
                </a:highlight>
                <a:latin typeface="Arial"/>
                <a:ea typeface="Arial"/>
              </a:rPr>
              <a:t>Inwoners die redelijkerwijs niet binnen één jaar zelfredzaam kunnen worden (muv ouderen)</a:t>
            </a:r>
            <a:endParaRPr b="0" lang="nl-NL" sz="1400" spc="-1" strike="noStrike">
              <a:latin typeface="Arial"/>
            </a:endParaRPr>
          </a:p>
          <a:p>
            <a:pPr marL="457200" indent="-227880">
              <a:lnSpc>
                <a:spcPct val="121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ff0000"/>
                </a:highlight>
                <a:latin typeface="Arial"/>
                <a:ea typeface="Arial"/>
              </a:rPr>
              <a:t>ouderen die vanwege hun conditie professionele hulp nodig hebben, bijvoorbeeld omdat zij hun wil niet meer kunnen uiten</a:t>
            </a:r>
            <a:endParaRPr b="0" lang="nl-NL" sz="1400" spc="-1" strike="noStrike">
              <a:latin typeface="Arial"/>
            </a:endParaRPr>
          </a:p>
          <a:p>
            <a:pPr marL="457200" indent="-227880">
              <a:lnSpc>
                <a:spcPct val="121000"/>
              </a:lnSpc>
              <a:buClr>
                <a:srgbClr val="000000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nl-NL" sz="1400" spc="-1" strike="noStrike">
                <a:solidFill>
                  <a:srgbClr val="000000"/>
                </a:solidFill>
                <a:highlight>
                  <a:srgbClr val="ff0000"/>
                </a:highlight>
                <a:latin typeface="Arial"/>
                <a:ea typeface="Arial"/>
              </a:rPr>
              <a:t>Wat niet gevraagd / niet gewenst is</a:t>
            </a:r>
            <a:endParaRPr b="0" lang="nl-NL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78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6F4A9F9D-405A-43DF-BBA7-1BDF72A8AEF5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79" name="CustomShape 3"/>
          <p:cNvSpPr/>
          <p:nvPr/>
        </p:nvSpPr>
        <p:spPr>
          <a:xfrm>
            <a:off x="431640" y="126000"/>
            <a:ext cx="60530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 </a:t>
            </a:r>
            <a:r>
              <a:rPr b="0" lang="nl-NL" sz="2400" spc="-1" strike="noStrike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</a:rPr>
              <a:t>CONNECT</a:t>
            </a:r>
            <a:br/>
            <a:endParaRPr b="0" lang="nl-NL" sz="2400" spc="-1" strike="noStrike">
              <a:latin typeface="Arial"/>
            </a:endParaRPr>
          </a:p>
        </p:txBody>
      </p:sp>
      <p:sp>
        <p:nvSpPr>
          <p:cNvPr id="380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1" name="CustomShape 5"/>
          <p:cNvSpPr/>
          <p:nvPr/>
        </p:nvSpPr>
        <p:spPr>
          <a:xfrm>
            <a:off x="533160" y="1267200"/>
            <a:ext cx="7944120" cy="356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270360"/>
                <a:tab algn="l" pos="450360"/>
              </a:tabLst>
            </a:pP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Hulpvraag aanmelden via</a:t>
            </a:r>
            <a:r>
              <a:rPr b="0" lang="nl-NL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: </a:t>
            </a:r>
            <a:r>
              <a:rPr b="0" lang="nl-NL" sz="18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1"/>
              </a:rPr>
              <a:t>Thuisadministratie Limburg</a:t>
            </a:r>
            <a:endParaRPr b="0" lang="nl-NL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270360"/>
                <a:tab algn="l" pos="450360"/>
              </a:tabLst>
            </a:pPr>
            <a:r>
              <a:rPr b="0" i="1" lang="nl-NL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Hiervoor heb je nodig NAW, geboortedatum, email adres, tel.nr., korte situatieschets</a:t>
            </a:r>
            <a:br/>
            <a:br/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Website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Arial"/>
              </a:rPr>
              <a:t>: </a:t>
            </a:r>
            <a:r>
              <a:rPr b="0" lang="nl-NL" sz="18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2"/>
              </a:rPr>
              <a:t>www.humanitas.nl/afdeling/maastricht-heuvelland</a:t>
            </a:r>
            <a:endParaRPr b="0" lang="nl-NL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270360"/>
                <a:tab algn="l" pos="45036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E-mail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: </a:t>
            </a:r>
            <a:r>
              <a:rPr b="0" lang="en-US" sz="18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3"/>
              </a:rPr>
              <a:t>maastricht@humanitas.nl</a:t>
            </a:r>
            <a:endParaRPr b="0" lang="nl-NL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270360"/>
                <a:tab algn="l" pos="45036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Telefoonnummer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: 043-3560448</a:t>
            </a:r>
            <a:endParaRPr b="0" lang="nl-NL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270360"/>
                <a:tab algn="l" pos="450360"/>
              </a:tabLst>
            </a:pP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Adres kantoor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nl-NL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: Baron van Hövellstraat 4, 6221 VE, Maastricht</a:t>
            </a:r>
            <a:br/>
            <a:br/>
            <a:br/>
            <a:br/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Erik Kicken</a:t>
            </a:r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: </a:t>
            </a:r>
            <a:r>
              <a:rPr b="0" lang="nl-NL" sz="16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4"/>
              </a:rPr>
              <a:t>ta.maastricht</a:t>
            </a:r>
            <a:r>
              <a:rPr b="0" lang="nl-NL" sz="16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5"/>
              </a:rPr>
              <a:t>@</a:t>
            </a:r>
            <a:r>
              <a:rPr b="0" lang="nl-NL" sz="1600" spc="-1" strike="noStrike" u="sng">
                <a:solidFill>
                  <a:srgbClr val="0563c1"/>
                </a:solidFill>
                <a:uFillTx/>
                <a:latin typeface="Arial"/>
                <a:ea typeface="Times New Roman"/>
                <a:hlinkClick r:id="rId6"/>
              </a:rPr>
              <a:t>humanitas.nl</a:t>
            </a:r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br/>
            <a:r>
              <a:rPr b="0" lang="nl-NL" sz="1600" spc="-1" strike="noStrike">
                <a:solidFill>
                  <a:srgbClr val="000000"/>
                </a:solidFill>
                <a:latin typeface="Arial"/>
                <a:ea typeface="Times New Roman"/>
              </a:rPr>
              <a:t>                                                  </a:t>
            </a:r>
            <a:br/>
            <a:endParaRPr b="0" lang="nl-NL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431640" y="4837320"/>
            <a:ext cx="615564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Thuisadministratie. 4 maart 2022</a:t>
            </a:r>
            <a:endParaRPr b="0" lang="nl-NL" sz="800" spc="-1" strike="noStrike">
              <a:latin typeface="Arial"/>
            </a:endParaRPr>
          </a:p>
        </p:txBody>
      </p:sp>
      <p:sp>
        <p:nvSpPr>
          <p:cNvPr id="383" name="CustomShape 2"/>
          <p:cNvSpPr/>
          <p:nvPr/>
        </p:nvSpPr>
        <p:spPr>
          <a:xfrm>
            <a:off x="7812000" y="4837320"/>
            <a:ext cx="899280" cy="1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892B4053-D26A-4A9F-B8C8-F1A210CAD404}" type="slidenum">
              <a:rPr b="0" lang="nl-NL" sz="800" spc="-1" strike="noStrike">
                <a:solidFill>
                  <a:srgbClr val="000000"/>
                </a:solidFill>
                <a:latin typeface="Arial"/>
                <a:ea typeface="Arial"/>
              </a:rPr>
              <a:t>&lt;getal&gt;</a:t>
            </a:fld>
            <a:endParaRPr b="0" lang="nl-NL" sz="800" spc="-1" strike="noStrike">
              <a:latin typeface="Arial"/>
            </a:endParaRPr>
          </a:p>
        </p:txBody>
      </p:sp>
      <p:sp>
        <p:nvSpPr>
          <p:cNvPr id="384" name="CustomShape 3"/>
          <p:cNvSpPr/>
          <p:nvPr/>
        </p:nvSpPr>
        <p:spPr>
          <a:xfrm>
            <a:off x="431640" y="126000"/>
            <a:ext cx="522324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nl-NL" sz="2400" spc="-1" strike="noStrike">
                <a:solidFill>
                  <a:srgbClr val="000000"/>
                </a:solidFill>
                <a:latin typeface="Arial"/>
                <a:ea typeface="Arial"/>
              </a:rPr>
              <a:t>Humanitas Thuisadministratie</a:t>
            </a:r>
            <a:endParaRPr b="0" lang="nl-NL" sz="2400" spc="-1" strike="noStrike">
              <a:latin typeface="Arial"/>
            </a:endParaRPr>
          </a:p>
        </p:txBody>
      </p:sp>
      <p:sp>
        <p:nvSpPr>
          <p:cNvPr id="385" name="Line 4"/>
          <p:cNvSpPr/>
          <p:nvPr/>
        </p:nvSpPr>
        <p:spPr>
          <a:xfrm>
            <a:off x="530640" y="815040"/>
            <a:ext cx="7078320" cy="0"/>
          </a:xfrm>
          <a:prstGeom prst="line">
            <a:avLst/>
          </a:prstGeom>
          <a:ln w="34925">
            <a:solidFill>
              <a:srgbClr val="258bd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1871640" y="1863720"/>
            <a:ext cx="46094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nl-NL" sz="4000" spc="-1" strike="noStrike">
                <a:solidFill>
                  <a:srgbClr val="0070c0"/>
                </a:solidFill>
                <a:latin typeface="Arial"/>
                <a:ea typeface="Arial"/>
              </a:rPr>
              <a:t>Vragen / discussie</a:t>
            </a:r>
            <a:endParaRPr b="0" lang="nl-NL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796e1"/>
      </a:dk2>
      <a:lt2>
        <a:srgbClr val="9ebfc2"/>
      </a:lt2>
      <a:accent1>
        <a:srgbClr val="6aacc0"/>
      </a:accent1>
      <a:accent2>
        <a:srgbClr val="ffe52a"/>
      </a:accent2>
      <a:accent3>
        <a:srgbClr val="d71f28"/>
      </a:accent3>
      <a:accent4>
        <a:srgbClr val="f4c29a"/>
      </a:accent4>
      <a:accent5>
        <a:srgbClr val="3b2b5e"/>
      </a:accent5>
      <a:accent6>
        <a:srgbClr val="85a846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796e1"/>
      </a:dk2>
      <a:lt2>
        <a:srgbClr val="9ebfc2"/>
      </a:lt2>
      <a:accent1>
        <a:srgbClr val="6aacc0"/>
      </a:accent1>
      <a:accent2>
        <a:srgbClr val="ffe52a"/>
      </a:accent2>
      <a:accent3>
        <a:srgbClr val="d71f28"/>
      </a:accent3>
      <a:accent4>
        <a:srgbClr val="f4c29a"/>
      </a:accent4>
      <a:accent5>
        <a:srgbClr val="3b2b5e"/>
      </a:accent5>
      <a:accent6>
        <a:srgbClr val="85a846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Application>LibreOffice/7.0.3.1$Windows_x86 LibreOffice_project/d7547858d014d4cf69878db179d326fc3483e082</Application>
  <Words>300</Words>
  <Paragraphs>125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Anton</dc:creator>
  <dc:description/>
  <dc:language>nl-NL</dc:language>
  <cp:lastModifiedBy/>
  <dcterms:modified xsi:type="dcterms:W3CDTF">2022-03-02T16:24:36Z</dcterms:modified>
  <cp:revision>18</cp:revision>
  <dc:subject/>
  <dc:title>TITELDIA VAN  DEZE PRESENTATIE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Diavoorstelling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</vt:i4>
  </property>
</Properties>
</file>